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ECE6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4677" y="652655"/>
            <a:ext cx="17878645" cy="2405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4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1F20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FF49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ECE6E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1F20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9445692" y="7614363"/>
            <a:ext cx="8842375" cy="2672715"/>
          </a:xfrm>
          <a:custGeom>
            <a:avLst/>
            <a:gdLst/>
            <a:ahLst/>
            <a:cxnLst/>
            <a:rect l="l" t="t" r="r" b="b"/>
            <a:pathLst>
              <a:path w="8842375" h="2672715">
                <a:moveTo>
                  <a:pt x="0" y="2672637"/>
                </a:moveTo>
                <a:lnTo>
                  <a:pt x="8842306" y="0"/>
                </a:lnTo>
                <a:lnTo>
                  <a:pt x="8842306" y="2672637"/>
                </a:lnTo>
                <a:lnTo>
                  <a:pt x="0" y="2672637"/>
                </a:lnTo>
                <a:close/>
              </a:path>
            </a:pathLst>
          </a:custGeom>
          <a:solidFill>
            <a:srgbClr val="ECE6E1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0" y="7540476"/>
            <a:ext cx="9290050" cy="2747010"/>
          </a:xfrm>
          <a:custGeom>
            <a:avLst/>
            <a:gdLst/>
            <a:ahLst/>
            <a:cxnLst/>
            <a:rect l="l" t="t" r="r" b="b"/>
            <a:pathLst>
              <a:path w="9290050" h="2747009">
                <a:moveTo>
                  <a:pt x="0" y="2746522"/>
                </a:moveTo>
                <a:lnTo>
                  <a:pt x="0" y="0"/>
                </a:lnTo>
                <a:lnTo>
                  <a:pt x="9289959" y="2746522"/>
                </a:lnTo>
                <a:lnTo>
                  <a:pt x="0" y="2746522"/>
                </a:lnTo>
                <a:close/>
              </a:path>
            </a:pathLst>
          </a:custGeom>
          <a:solidFill>
            <a:srgbClr val="FF49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FF49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ECE6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rgbClr val="FF49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5362" y="1236798"/>
            <a:ext cx="16197274" cy="1062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rgbClr val="FF49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1947" y="2792863"/>
            <a:ext cx="17504104" cy="57315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rgbClr val="ECE6E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686364" y="1922256"/>
            <a:ext cx="4601845" cy="8364855"/>
          </a:xfrm>
          <a:custGeom>
            <a:avLst/>
            <a:gdLst/>
            <a:ahLst/>
            <a:cxnLst/>
            <a:rect l="l" t="t" r="r" b="b"/>
            <a:pathLst>
              <a:path w="4601844" h="8364855">
                <a:moveTo>
                  <a:pt x="4601637" y="8364743"/>
                </a:moveTo>
                <a:lnTo>
                  <a:pt x="0" y="8364743"/>
                </a:lnTo>
                <a:lnTo>
                  <a:pt x="4601637" y="0"/>
                </a:lnTo>
                <a:lnTo>
                  <a:pt x="4601637" y="8364743"/>
                </a:lnTo>
                <a:close/>
              </a:path>
            </a:pathLst>
          </a:custGeom>
          <a:solidFill>
            <a:srgbClr val="FF493A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39067" y="0"/>
            <a:ext cx="6749415" cy="10287000"/>
          </a:xfrm>
          <a:custGeom>
            <a:avLst/>
            <a:gdLst/>
            <a:ahLst/>
            <a:cxnLst/>
            <a:rect l="l" t="t" r="r" b="b"/>
            <a:pathLst>
              <a:path w="6749415" h="10287000">
                <a:moveTo>
                  <a:pt x="1398790" y="2143363"/>
                </a:moveTo>
                <a:lnTo>
                  <a:pt x="0" y="0"/>
                </a:lnTo>
                <a:lnTo>
                  <a:pt x="6748931" y="0"/>
                </a:lnTo>
                <a:lnTo>
                  <a:pt x="6748931" y="10286999"/>
                </a:lnTo>
                <a:lnTo>
                  <a:pt x="6713498" y="10286999"/>
                </a:lnTo>
                <a:lnTo>
                  <a:pt x="1398790" y="2143363"/>
                </a:lnTo>
                <a:close/>
              </a:path>
            </a:pathLst>
          </a:custGeom>
          <a:solidFill>
            <a:srgbClr val="1F20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16000" y="7167598"/>
            <a:ext cx="14002385" cy="8509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400" spc="850">
                <a:solidFill>
                  <a:srgbClr val="ECE6E1"/>
                </a:solidFill>
                <a:latin typeface="Arial Black"/>
                <a:cs typeface="Arial Black"/>
              </a:rPr>
              <a:t>PROJECT</a:t>
            </a:r>
            <a:r>
              <a:rPr dirty="0" sz="5400" spc="-550">
                <a:solidFill>
                  <a:srgbClr val="ECE6E1"/>
                </a:solidFill>
                <a:latin typeface="Arial Black"/>
                <a:cs typeface="Arial Black"/>
              </a:rPr>
              <a:t> </a:t>
            </a:r>
            <a:r>
              <a:rPr dirty="0" sz="5400" spc="1075">
                <a:solidFill>
                  <a:srgbClr val="ECE6E1"/>
                </a:solidFill>
                <a:latin typeface="Arial Black"/>
                <a:cs typeface="Arial Black"/>
              </a:rPr>
              <a:t>NAME</a:t>
            </a:r>
            <a:r>
              <a:rPr dirty="0" sz="5400" spc="-550">
                <a:solidFill>
                  <a:srgbClr val="ECE6E1"/>
                </a:solidFill>
                <a:latin typeface="Arial Black"/>
                <a:cs typeface="Arial Black"/>
              </a:rPr>
              <a:t> </a:t>
            </a:r>
            <a:r>
              <a:rPr dirty="0" sz="5400" spc="110">
                <a:solidFill>
                  <a:srgbClr val="535353"/>
                </a:solidFill>
                <a:latin typeface="Arial Black"/>
                <a:cs typeface="Arial Black"/>
              </a:rPr>
              <a:t>:</a:t>
            </a:r>
            <a:r>
              <a:rPr dirty="0" sz="5400" spc="-545">
                <a:solidFill>
                  <a:srgbClr val="535353"/>
                </a:solidFill>
                <a:latin typeface="Arial Black"/>
                <a:cs typeface="Arial Black"/>
              </a:rPr>
              <a:t> </a:t>
            </a:r>
            <a:r>
              <a:rPr dirty="0" sz="5400" spc="869">
                <a:solidFill>
                  <a:srgbClr val="FF914D"/>
                </a:solidFill>
                <a:latin typeface="Arial Black"/>
                <a:cs typeface="Arial Black"/>
              </a:rPr>
              <a:t>SMART</a:t>
            </a:r>
            <a:r>
              <a:rPr dirty="0" sz="5400" spc="-550">
                <a:solidFill>
                  <a:srgbClr val="FF914D"/>
                </a:solidFill>
                <a:latin typeface="Arial Black"/>
                <a:cs typeface="Arial Black"/>
              </a:rPr>
              <a:t> </a:t>
            </a:r>
            <a:r>
              <a:rPr dirty="0" sz="5400" spc="940">
                <a:solidFill>
                  <a:srgbClr val="FF914D"/>
                </a:solidFill>
                <a:latin typeface="Arial Black"/>
                <a:cs typeface="Arial Black"/>
              </a:rPr>
              <a:t>MART</a:t>
            </a:r>
            <a:endParaRPr sz="54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38038" y="261581"/>
            <a:ext cx="6848475" cy="64007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46288" y="7554090"/>
            <a:ext cx="9041765" cy="2733040"/>
          </a:xfrm>
          <a:custGeom>
            <a:avLst/>
            <a:gdLst/>
            <a:ahLst/>
            <a:cxnLst/>
            <a:rect l="l" t="t" r="r" b="b"/>
            <a:pathLst>
              <a:path w="9041765" h="2733040">
                <a:moveTo>
                  <a:pt x="0" y="2732908"/>
                </a:moveTo>
                <a:lnTo>
                  <a:pt x="9041712" y="0"/>
                </a:lnTo>
                <a:lnTo>
                  <a:pt x="9041712" y="2732908"/>
                </a:lnTo>
                <a:lnTo>
                  <a:pt x="0" y="2732908"/>
                </a:lnTo>
                <a:close/>
              </a:path>
            </a:pathLst>
          </a:custGeom>
          <a:solidFill>
            <a:srgbClr val="FF493A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7297966"/>
            <a:ext cx="10110470" cy="2989580"/>
          </a:xfrm>
          <a:custGeom>
            <a:avLst/>
            <a:gdLst/>
            <a:ahLst/>
            <a:cxnLst/>
            <a:rect l="l" t="t" r="r" b="b"/>
            <a:pathLst>
              <a:path w="10110470" h="2989579">
                <a:moveTo>
                  <a:pt x="0" y="2989033"/>
                </a:moveTo>
                <a:lnTo>
                  <a:pt x="0" y="0"/>
                </a:lnTo>
                <a:lnTo>
                  <a:pt x="2048108" y="605509"/>
                </a:lnTo>
                <a:lnTo>
                  <a:pt x="10110244" y="2989033"/>
                </a:lnTo>
                <a:lnTo>
                  <a:pt x="0" y="2989033"/>
                </a:lnTo>
                <a:close/>
              </a:path>
            </a:pathLst>
          </a:custGeom>
          <a:solidFill>
            <a:srgbClr val="1F20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951" y="580288"/>
            <a:ext cx="17052290" cy="939800"/>
          </a:xfrm>
          <a:prstGeom prst="rect"/>
        </p:spPr>
        <p:txBody>
          <a:bodyPr wrap="square" lIns="0" tIns="25400" rIns="0" bIns="0" rtlCol="0" vert="horz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200"/>
              </a:spcBef>
            </a:pPr>
            <a:r>
              <a:rPr dirty="0" sz="2950" spc="430"/>
              <a:t>DETAILED</a:t>
            </a:r>
            <a:r>
              <a:rPr dirty="0" sz="2950" spc="-155"/>
              <a:t> </a:t>
            </a:r>
            <a:r>
              <a:rPr dirty="0" sz="2950" spc="480"/>
              <a:t>TECHNICAL</a:t>
            </a:r>
            <a:r>
              <a:rPr dirty="0" sz="2950" spc="-150"/>
              <a:t> </a:t>
            </a:r>
            <a:r>
              <a:rPr dirty="0" sz="2950" spc="380"/>
              <a:t>SPECIFICATIONS</a:t>
            </a:r>
            <a:r>
              <a:rPr dirty="0" sz="2950" spc="-150"/>
              <a:t> </a:t>
            </a:r>
            <a:r>
              <a:rPr dirty="0" sz="2950" spc="565"/>
              <a:t>AND</a:t>
            </a:r>
            <a:r>
              <a:rPr dirty="0" sz="2950" spc="-150"/>
              <a:t> </a:t>
            </a:r>
            <a:r>
              <a:rPr dirty="0" sz="2950" spc="400"/>
              <a:t>PICTORIAL</a:t>
            </a:r>
            <a:r>
              <a:rPr dirty="0" sz="2950" spc="-150"/>
              <a:t> </a:t>
            </a:r>
            <a:r>
              <a:rPr dirty="0" sz="2950" spc="380"/>
              <a:t>REPRESENTATIONS  </a:t>
            </a:r>
            <a:r>
              <a:rPr dirty="0" spc="484"/>
              <a:t>(</a:t>
            </a:r>
            <a:r>
              <a:rPr dirty="0" sz="2950" spc="484"/>
              <a:t>BLOCK</a:t>
            </a:r>
            <a:r>
              <a:rPr dirty="0" sz="2950" spc="-155"/>
              <a:t> </a:t>
            </a:r>
            <a:r>
              <a:rPr dirty="0" sz="2950" spc="430"/>
              <a:t>DIAGRAMS</a:t>
            </a:r>
            <a:r>
              <a:rPr dirty="0" spc="430"/>
              <a:t>/</a:t>
            </a:r>
            <a:r>
              <a:rPr dirty="0" spc="-195"/>
              <a:t> </a:t>
            </a:r>
            <a:r>
              <a:rPr dirty="0" sz="2950" spc="560"/>
              <a:t>FLOW</a:t>
            </a:r>
            <a:r>
              <a:rPr dirty="0" sz="2950" spc="-150"/>
              <a:t> </a:t>
            </a:r>
            <a:r>
              <a:rPr dirty="0" sz="2950" spc="390"/>
              <a:t>CHART</a:t>
            </a:r>
            <a:r>
              <a:rPr dirty="0" spc="390"/>
              <a:t>)</a:t>
            </a:r>
            <a:r>
              <a:rPr dirty="0" sz="2950" spc="390"/>
              <a:t>:</a:t>
            </a:r>
            <a:endParaRPr sz="2950"/>
          </a:p>
        </p:txBody>
      </p:sp>
      <p:sp>
        <p:nvSpPr>
          <p:cNvPr id="5" name="object 5"/>
          <p:cNvSpPr/>
          <p:nvPr/>
        </p:nvSpPr>
        <p:spPr>
          <a:xfrm>
            <a:off x="1998243" y="2175789"/>
            <a:ext cx="13992225" cy="525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335000" y="2838450"/>
            <a:ext cx="3905250" cy="6419850"/>
          </a:xfrm>
          <a:custGeom>
            <a:avLst/>
            <a:gdLst/>
            <a:ahLst/>
            <a:cxnLst/>
            <a:rect l="l" t="t" r="r" b="b"/>
            <a:pathLst>
              <a:path w="3905250" h="6419850">
                <a:moveTo>
                  <a:pt x="0" y="0"/>
                </a:moveTo>
                <a:lnTo>
                  <a:pt x="3905250" y="0"/>
                </a:lnTo>
                <a:lnTo>
                  <a:pt x="3905250" y="6419850"/>
                </a:lnTo>
                <a:lnTo>
                  <a:pt x="0" y="6419850"/>
                </a:lnTo>
                <a:lnTo>
                  <a:pt x="0" y="0"/>
                </a:lnTo>
                <a:close/>
              </a:path>
            </a:pathLst>
          </a:custGeom>
          <a:solidFill>
            <a:srgbClr val="ECE6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38250" y="1196900"/>
            <a:ext cx="3905250" cy="6419850"/>
          </a:xfrm>
          <a:prstGeom prst="rect">
            <a:avLst/>
          </a:prstGeom>
          <a:solidFill>
            <a:srgbClr val="1F202A"/>
          </a:solidFill>
        </p:spPr>
        <p:txBody>
          <a:bodyPr wrap="square" lIns="0" tIns="27939" rIns="0" bIns="0" rtlCol="0" vert="horz">
            <a:spAutoFit/>
          </a:bodyPr>
          <a:lstStyle/>
          <a:p>
            <a:pPr marL="916305">
              <a:lnSpc>
                <a:spcPct val="100000"/>
              </a:lnSpc>
              <a:spcBef>
                <a:spcPts val="219"/>
              </a:spcBef>
            </a:pPr>
            <a:r>
              <a:rPr dirty="0" sz="3300" spc="80" i="1">
                <a:solidFill>
                  <a:srgbClr val="FF493A"/>
                </a:solidFill>
                <a:latin typeface="Arial"/>
                <a:cs typeface="Arial"/>
              </a:rPr>
              <a:t>RFID</a:t>
            </a:r>
            <a:r>
              <a:rPr dirty="0" sz="3300" spc="-80" i="1">
                <a:solidFill>
                  <a:srgbClr val="FF493A"/>
                </a:solidFill>
                <a:latin typeface="Arial"/>
                <a:cs typeface="Arial"/>
              </a:rPr>
              <a:t> </a:t>
            </a:r>
            <a:r>
              <a:rPr dirty="0" sz="3300" spc="210" i="1">
                <a:solidFill>
                  <a:srgbClr val="FF493A"/>
                </a:solidFill>
                <a:latin typeface="Arial"/>
                <a:cs typeface="Arial"/>
              </a:rPr>
              <a:t>TAG</a:t>
            </a: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50">
              <a:latin typeface="Times New Roman"/>
              <a:cs typeface="Times New Roman"/>
            </a:endParaRPr>
          </a:p>
          <a:p>
            <a:pPr algn="ctr" marL="92710" marR="162560">
              <a:lnSpc>
                <a:spcPct val="132000"/>
              </a:lnSpc>
            </a:pPr>
            <a:r>
              <a:rPr dirty="0" sz="2050" spc="-30">
                <a:solidFill>
                  <a:srgbClr val="ECE6E1"/>
                </a:solidFill>
                <a:latin typeface="Arial"/>
                <a:cs typeface="Arial"/>
              </a:rPr>
              <a:t>RFID</a:t>
            </a:r>
            <a:r>
              <a:rPr dirty="0" sz="20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125">
                <a:solidFill>
                  <a:srgbClr val="ECE6E1"/>
                </a:solidFill>
                <a:latin typeface="Arial"/>
                <a:cs typeface="Arial"/>
              </a:rPr>
              <a:t>tagging</a:t>
            </a:r>
            <a:r>
              <a:rPr dirty="0" sz="2050" spc="-11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30">
                <a:solidFill>
                  <a:srgbClr val="ECE6E1"/>
                </a:solidFill>
                <a:latin typeface="Arial"/>
                <a:cs typeface="Arial"/>
              </a:rPr>
              <a:t>uses</a:t>
            </a:r>
            <a:r>
              <a:rPr dirty="0" sz="20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55">
                <a:solidFill>
                  <a:srgbClr val="ECE6E1"/>
                </a:solidFill>
                <a:latin typeface="Arial"/>
                <a:cs typeface="Arial"/>
              </a:rPr>
              <a:t>small</a:t>
            </a:r>
            <a:r>
              <a:rPr dirty="0" sz="2050" spc="-11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80">
                <a:solidFill>
                  <a:srgbClr val="ECE6E1"/>
                </a:solidFill>
                <a:latin typeface="Arial"/>
                <a:cs typeface="Arial"/>
              </a:rPr>
              <a:t>radio  </a:t>
            </a:r>
            <a:r>
              <a:rPr dirty="0" sz="2050" spc="95">
                <a:solidFill>
                  <a:srgbClr val="ECE6E1"/>
                </a:solidFill>
                <a:latin typeface="Arial"/>
                <a:cs typeface="Arial"/>
              </a:rPr>
              <a:t>frequency </a:t>
            </a:r>
            <a:r>
              <a:rPr dirty="0" sz="2050" spc="90">
                <a:solidFill>
                  <a:srgbClr val="ECE6E1"/>
                </a:solidFill>
                <a:latin typeface="Arial"/>
                <a:cs typeface="Arial"/>
              </a:rPr>
              <a:t>identification  </a:t>
            </a:r>
            <a:r>
              <a:rPr dirty="0" sz="2050" spc="75">
                <a:solidFill>
                  <a:srgbClr val="ECE6E1"/>
                </a:solidFill>
                <a:latin typeface="Arial"/>
                <a:cs typeface="Arial"/>
              </a:rPr>
              <a:t>devices</a:t>
            </a:r>
            <a:r>
              <a:rPr dirty="0" sz="20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114">
                <a:solidFill>
                  <a:srgbClr val="ECE6E1"/>
                </a:solidFill>
                <a:latin typeface="Arial"/>
                <a:cs typeface="Arial"/>
              </a:rPr>
              <a:t>to</a:t>
            </a:r>
            <a:r>
              <a:rPr dirty="0" sz="20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75">
                <a:solidFill>
                  <a:srgbClr val="ECE6E1"/>
                </a:solidFill>
                <a:latin typeface="Arial"/>
                <a:cs typeface="Arial"/>
              </a:rPr>
              <a:t>track</a:t>
            </a:r>
            <a:r>
              <a:rPr dirty="0" sz="20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114">
                <a:solidFill>
                  <a:srgbClr val="ECE6E1"/>
                </a:solidFill>
                <a:latin typeface="Arial"/>
                <a:cs typeface="Arial"/>
              </a:rPr>
              <a:t>and</a:t>
            </a:r>
            <a:r>
              <a:rPr dirty="0" sz="20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90">
                <a:solidFill>
                  <a:srgbClr val="ECE6E1"/>
                </a:solidFill>
                <a:latin typeface="Arial"/>
                <a:cs typeface="Arial"/>
              </a:rPr>
              <a:t>identify  </a:t>
            </a:r>
            <a:r>
              <a:rPr dirty="0" sz="2050" spc="60">
                <a:solidFill>
                  <a:srgbClr val="ECE6E1"/>
                </a:solidFill>
                <a:latin typeface="Arial"/>
                <a:cs typeface="Arial"/>
              </a:rPr>
              <a:t>objects. </a:t>
            </a:r>
            <a:r>
              <a:rPr dirty="0" sz="2050" spc="80">
                <a:solidFill>
                  <a:srgbClr val="ECE6E1"/>
                </a:solidFill>
                <a:latin typeface="Arial"/>
                <a:cs typeface="Arial"/>
              </a:rPr>
              <a:t>An </a:t>
            </a:r>
            <a:r>
              <a:rPr dirty="0" sz="2050" spc="-30">
                <a:solidFill>
                  <a:srgbClr val="ECE6E1"/>
                </a:solidFill>
                <a:latin typeface="Arial"/>
                <a:cs typeface="Arial"/>
              </a:rPr>
              <a:t>RFID </a:t>
            </a:r>
            <a:r>
              <a:rPr dirty="0" sz="2050" spc="125">
                <a:solidFill>
                  <a:srgbClr val="ECE6E1"/>
                </a:solidFill>
                <a:latin typeface="Arial"/>
                <a:cs typeface="Arial"/>
              </a:rPr>
              <a:t>tagging  </a:t>
            </a:r>
            <a:r>
              <a:rPr dirty="0" sz="2050" spc="50">
                <a:solidFill>
                  <a:srgbClr val="ECE6E1"/>
                </a:solidFill>
                <a:latin typeface="Arial"/>
                <a:cs typeface="Arial"/>
              </a:rPr>
              <a:t>system</a:t>
            </a:r>
            <a:r>
              <a:rPr dirty="0" sz="2050" spc="-11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90">
                <a:solidFill>
                  <a:srgbClr val="ECE6E1"/>
                </a:solidFill>
                <a:latin typeface="Arial"/>
                <a:cs typeface="Arial"/>
              </a:rPr>
              <a:t>includes</a:t>
            </a:r>
            <a:r>
              <a:rPr dirty="0" sz="2050" spc="-10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100">
                <a:solidFill>
                  <a:srgbClr val="ECE6E1"/>
                </a:solidFill>
                <a:latin typeface="Arial"/>
                <a:cs typeface="Arial"/>
              </a:rPr>
              <a:t>the</a:t>
            </a:r>
            <a:r>
              <a:rPr dirty="0" sz="2050" spc="-11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100">
                <a:solidFill>
                  <a:srgbClr val="ECE6E1"/>
                </a:solidFill>
                <a:latin typeface="Arial"/>
                <a:cs typeface="Arial"/>
              </a:rPr>
              <a:t>tag</a:t>
            </a:r>
            <a:r>
              <a:rPr dirty="0" sz="2050" spc="-10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30">
                <a:solidFill>
                  <a:srgbClr val="ECE6E1"/>
                </a:solidFill>
                <a:latin typeface="Arial"/>
                <a:cs typeface="Arial"/>
              </a:rPr>
              <a:t>itself,  </a:t>
            </a:r>
            <a:r>
              <a:rPr dirty="0" sz="2050" spc="45">
                <a:solidFill>
                  <a:srgbClr val="ECE6E1"/>
                </a:solidFill>
                <a:latin typeface="Arial"/>
                <a:cs typeface="Arial"/>
              </a:rPr>
              <a:t>also</a:t>
            </a:r>
            <a:r>
              <a:rPr dirty="0" sz="20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145">
                <a:solidFill>
                  <a:srgbClr val="ECE6E1"/>
                </a:solidFill>
                <a:latin typeface="Arial"/>
                <a:cs typeface="Arial"/>
              </a:rPr>
              <a:t>known</a:t>
            </a:r>
            <a:r>
              <a:rPr dirty="0" sz="20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-15">
                <a:solidFill>
                  <a:srgbClr val="ECE6E1"/>
                </a:solidFill>
                <a:latin typeface="Arial"/>
                <a:cs typeface="Arial"/>
              </a:rPr>
              <a:t>as</a:t>
            </a:r>
            <a:r>
              <a:rPr dirty="0" sz="2050" spc="-11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5">
                <a:solidFill>
                  <a:srgbClr val="ECE6E1"/>
                </a:solidFill>
                <a:latin typeface="Arial"/>
                <a:cs typeface="Arial"/>
              </a:rPr>
              <a:t>a</a:t>
            </a:r>
            <a:r>
              <a:rPr dirty="0" sz="20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75">
                <a:solidFill>
                  <a:srgbClr val="ECE6E1"/>
                </a:solidFill>
                <a:latin typeface="Arial"/>
                <a:cs typeface="Arial"/>
              </a:rPr>
              <a:t>transponder</a:t>
            </a:r>
            <a:r>
              <a:rPr dirty="0" sz="1950" spc="75">
                <a:solidFill>
                  <a:srgbClr val="ECE6E1"/>
                </a:solidFill>
                <a:latin typeface="Arial"/>
                <a:cs typeface="Arial"/>
              </a:rPr>
              <a:t>;  </a:t>
            </a:r>
            <a:r>
              <a:rPr dirty="0" sz="2050" spc="5">
                <a:solidFill>
                  <a:srgbClr val="ECE6E1"/>
                </a:solidFill>
                <a:latin typeface="Arial"/>
                <a:cs typeface="Arial"/>
              </a:rPr>
              <a:t>a </a:t>
            </a:r>
            <a:r>
              <a:rPr dirty="0" sz="2050" spc="95">
                <a:solidFill>
                  <a:srgbClr val="ECE6E1"/>
                </a:solidFill>
                <a:latin typeface="Arial"/>
                <a:cs typeface="Arial"/>
              </a:rPr>
              <a:t>scanning </a:t>
            </a:r>
            <a:r>
              <a:rPr dirty="0" sz="2050" spc="85">
                <a:solidFill>
                  <a:srgbClr val="ECE6E1"/>
                </a:solidFill>
                <a:latin typeface="Arial"/>
                <a:cs typeface="Arial"/>
              </a:rPr>
              <a:t>antenna </a:t>
            </a:r>
            <a:r>
              <a:rPr dirty="0" sz="2050" spc="114">
                <a:solidFill>
                  <a:srgbClr val="ECE6E1"/>
                </a:solidFill>
                <a:latin typeface="Arial"/>
                <a:cs typeface="Arial"/>
              </a:rPr>
              <a:t>and  </a:t>
            </a:r>
            <a:r>
              <a:rPr dirty="0" sz="2050" spc="40">
                <a:solidFill>
                  <a:srgbClr val="ECE6E1"/>
                </a:solidFill>
                <a:latin typeface="Arial"/>
                <a:cs typeface="Arial"/>
              </a:rPr>
              <a:t>receiver,</a:t>
            </a:r>
            <a:r>
              <a:rPr dirty="0" sz="20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95">
                <a:solidFill>
                  <a:srgbClr val="ECE6E1"/>
                </a:solidFill>
                <a:latin typeface="Arial"/>
                <a:cs typeface="Arial"/>
              </a:rPr>
              <a:t>often</a:t>
            </a:r>
            <a:r>
              <a:rPr dirty="0" sz="20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125">
                <a:solidFill>
                  <a:srgbClr val="ECE6E1"/>
                </a:solidFill>
                <a:latin typeface="Arial"/>
                <a:cs typeface="Arial"/>
              </a:rPr>
              <a:t>combined</a:t>
            </a:r>
            <a:r>
              <a:rPr dirty="0" sz="20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110">
                <a:solidFill>
                  <a:srgbClr val="ECE6E1"/>
                </a:solidFill>
                <a:latin typeface="Arial"/>
                <a:cs typeface="Arial"/>
              </a:rPr>
              <a:t>into  </a:t>
            </a:r>
            <a:r>
              <a:rPr dirty="0" sz="2050" spc="105">
                <a:solidFill>
                  <a:srgbClr val="ECE6E1"/>
                </a:solidFill>
                <a:latin typeface="Arial"/>
                <a:cs typeface="Arial"/>
              </a:rPr>
              <a:t>one</a:t>
            </a:r>
            <a:r>
              <a:rPr dirty="0" sz="20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35">
                <a:solidFill>
                  <a:srgbClr val="ECE6E1"/>
                </a:solidFill>
                <a:latin typeface="Arial"/>
                <a:cs typeface="Arial"/>
              </a:rPr>
              <a:t>reader,</a:t>
            </a:r>
            <a:r>
              <a:rPr dirty="0" sz="2050" spc="-11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45">
                <a:solidFill>
                  <a:srgbClr val="ECE6E1"/>
                </a:solidFill>
                <a:latin typeface="Arial"/>
                <a:cs typeface="Arial"/>
              </a:rPr>
              <a:t>also</a:t>
            </a:r>
            <a:r>
              <a:rPr dirty="0" sz="2050" spc="-11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145">
                <a:solidFill>
                  <a:srgbClr val="ECE6E1"/>
                </a:solidFill>
                <a:latin typeface="Arial"/>
                <a:cs typeface="Arial"/>
              </a:rPr>
              <a:t>known</a:t>
            </a:r>
            <a:r>
              <a:rPr dirty="0" sz="2050" spc="-11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-15">
                <a:solidFill>
                  <a:srgbClr val="ECE6E1"/>
                </a:solidFill>
                <a:latin typeface="Arial"/>
                <a:cs typeface="Arial"/>
              </a:rPr>
              <a:t>as</a:t>
            </a:r>
            <a:r>
              <a:rPr dirty="0" sz="2050" spc="-11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050" spc="75">
                <a:solidFill>
                  <a:srgbClr val="ECE6E1"/>
                </a:solidFill>
                <a:latin typeface="Arial"/>
                <a:cs typeface="Arial"/>
              </a:rPr>
              <a:t>an  </a:t>
            </a:r>
            <a:r>
              <a:rPr dirty="0" sz="2050" spc="70">
                <a:solidFill>
                  <a:srgbClr val="ECE6E1"/>
                </a:solidFill>
                <a:latin typeface="Arial"/>
                <a:cs typeface="Arial"/>
              </a:rPr>
              <a:t>interrogator</a:t>
            </a:r>
            <a:r>
              <a:rPr dirty="0" sz="1950" spc="70">
                <a:solidFill>
                  <a:srgbClr val="ECE6E1"/>
                </a:solidFill>
                <a:latin typeface="Arial"/>
                <a:cs typeface="Arial"/>
              </a:rPr>
              <a:t>; </a:t>
            </a:r>
            <a:r>
              <a:rPr dirty="0" sz="2050" spc="114">
                <a:solidFill>
                  <a:srgbClr val="ECE6E1"/>
                </a:solidFill>
                <a:latin typeface="Arial"/>
                <a:cs typeface="Arial"/>
              </a:rPr>
              <a:t>and </a:t>
            </a:r>
            <a:r>
              <a:rPr dirty="0" sz="2050" spc="5">
                <a:solidFill>
                  <a:srgbClr val="ECE6E1"/>
                </a:solidFill>
                <a:latin typeface="Arial"/>
                <a:cs typeface="Arial"/>
              </a:rPr>
              <a:t>a </a:t>
            </a:r>
            <a:r>
              <a:rPr dirty="0" sz="2050" spc="85">
                <a:solidFill>
                  <a:srgbClr val="ECE6E1"/>
                </a:solidFill>
                <a:latin typeface="Arial"/>
                <a:cs typeface="Arial"/>
              </a:rPr>
              <a:t>host  </a:t>
            </a:r>
            <a:r>
              <a:rPr dirty="0" sz="2050" spc="50">
                <a:solidFill>
                  <a:srgbClr val="ECE6E1"/>
                </a:solidFill>
                <a:latin typeface="Arial"/>
                <a:cs typeface="Arial"/>
              </a:rPr>
              <a:t>system </a:t>
            </a:r>
            <a:r>
              <a:rPr dirty="0" sz="2050" spc="95">
                <a:solidFill>
                  <a:srgbClr val="ECE6E1"/>
                </a:solidFill>
                <a:latin typeface="Arial"/>
                <a:cs typeface="Arial"/>
              </a:rPr>
              <a:t>application </a:t>
            </a:r>
            <a:r>
              <a:rPr dirty="0" sz="2050" spc="70">
                <a:solidFill>
                  <a:srgbClr val="ECE6E1"/>
                </a:solidFill>
                <a:latin typeface="Arial"/>
                <a:cs typeface="Arial"/>
              </a:rPr>
              <a:t>for </a:t>
            </a:r>
            <a:r>
              <a:rPr dirty="0" sz="2050" spc="75">
                <a:solidFill>
                  <a:srgbClr val="ECE6E1"/>
                </a:solidFill>
                <a:latin typeface="Arial"/>
                <a:cs typeface="Arial"/>
              </a:rPr>
              <a:t>data  </a:t>
            </a:r>
            <a:r>
              <a:rPr dirty="0" sz="2050" spc="80">
                <a:solidFill>
                  <a:srgbClr val="ECE6E1"/>
                </a:solidFill>
                <a:latin typeface="Arial"/>
                <a:cs typeface="Arial"/>
              </a:rPr>
              <a:t>collection, processing </a:t>
            </a:r>
            <a:r>
              <a:rPr dirty="0" sz="2050" spc="114">
                <a:solidFill>
                  <a:srgbClr val="ECE6E1"/>
                </a:solidFill>
                <a:latin typeface="Arial"/>
                <a:cs typeface="Arial"/>
              </a:rPr>
              <a:t>and  </a:t>
            </a:r>
            <a:r>
              <a:rPr dirty="0" sz="2050" spc="45">
                <a:solidFill>
                  <a:srgbClr val="ECE6E1"/>
                </a:solidFill>
                <a:latin typeface="Arial"/>
                <a:cs typeface="Arial"/>
              </a:rPr>
              <a:t>transmission.</a:t>
            </a:r>
            <a:endParaRPr sz="2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9250" y="1123242"/>
            <a:ext cx="3905250" cy="6419850"/>
          </a:xfrm>
          <a:prstGeom prst="rect">
            <a:avLst/>
          </a:prstGeom>
          <a:solidFill>
            <a:srgbClr val="1F202A"/>
          </a:solidFill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3250">
              <a:latin typeface="Times New Roman"/>
              <a:cs typeface="Times New Roman"/>
            </a:endParaRPr>
          </a:p>
          <a:p>
            <a:pPr marL="854075">
              <a:lnSpc>
                <a:spcPct val="100000"/>
              </a:lnSpc>
            </a:pPr>
            <a:r>
              <a:rPr dirty="0" sz="3100" spc="260" i="1">
                <a:solidFill>
                  <a:srgbClr val="FF493A"/>
                </a:solidFill>
                <a:latin typeface="Arial"/>
                <a:cs typeface="Arial"/>
              </a:rPr>
              <a:t>ATmega16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Times New Roman"/>
              <a:cs typeface="Times New Roman"/>
            </a:endParaRPr>
          </a:p>
          <a:p>
            <a:pPr algn="ctr" marL="198120" marR="265430" indent="-635">
              <a:lnSpc>
                <a:spcPct val="131000"/>
              </a:lnSpc>
            </a:pPr>
            <a:r>
              <a:rPr dirty="0" sz="1950" spc="70">
                <a:solidFill>
                  <a:srgbClr val="ECE6E1"/>
                </a:solidFill>
                <a:latin typeface="Arial"/>
                <a:cs typeface="Arial"/>
              </a:rPr>
              <a:t>ATmega16 </a:t>
            </a:r>
            <a:r>
              <a:rPr dirty="0" sz="1950" spc="5">
                <a:solidFill>
                  <a:srgbClr val="ECE6E1"/>
                </a:solidFill>
                <a:latin typeface="Arial"/>
                <a:cs typeface="Arial"/>
              </a:rPr>
              <a:t>is </a:t>
            </a:r>
            <a:r>
              <a:rPr dirty="0" sz="1950" spc="60">
                <a:solidFill>
                  <a:srgbClr val="ECE6E1"/>
                </a:solidFill>
                <a:latin typeface="Arial"/>
                <a:cs typeface="Arial"/>
              </a:rPr>
              <a:t>an </a:t>
            </a:r>
            <a:r>
              <a:rPr dirty="0" sz="1950" spc="75">
                <a:solidFill>
                  <a:srgbClr val="ECE6E1"/>
                </a:solidFill>
                <a:latin typeface="Arial"/>
                <a:cs typeface="Arial"/>
              </a:rPr>
              <a:t>8</a:t>
            </a:r>
            <a:r>
              <a:rPr dirty="0" sz="1800" spc="75">
                <a:solidFill>
                  <a:srgbClr val="ECE6E1"/>
                </a:solidFill>
                <a:latin typeface="Arial"/>
                <a:cs typeface="Arial"/>
              </a:rPr>
              <a:t>-</a:t>
            </a:r>
            <a:r>
              <a:rPr dirty="0" sz="1950" spc="75">
                <a:solidFill>
                  <a:srgbClr val="ECE6E1"/>
                </a:solidFill>
                <a:latin typeface="Arial"/>
                <a:cs typeface="Arial"/>
              </a:rPr>
              <a:t>bit </a:t>
            </a:r>
            <a:r>
              <a:rPr dirty="0" sz="1950" spc="114">
                <a:solidFill>
                  <a:srgbClr val="ECE6E1"/>
                </a:solidFill>
                <a:latin typeface="Arial"/>
                <a:cs typeface="Arial"/>
              </a:rPr>
              <a:t>high  </a:t>
            </a:r>
            <a:r>
              <a:rPr dirty="0" sz="1950" spc="70">
                <a:solidFill>
                  <a:srgbClr val="ECE6E1"/>
                </a:solidFill>
                <a:latin typeface="Arial"/>
                <a:cs typeface="Arial"/>
              </a:rPr>
              <a:t>performance </a:t>
            </a:r>
            <a:r>
              <a:rPr dirty="0" sz="1950" spc="80">
                <a:solidFill>
                  <a:srgbClr val="ECE6E1"/>
                </a:solidFill>
                <a:latin typeface="Arial"/>
                <a:cs typeface="Arial"/>
              </a:rPr>
              <a:t>microcontroller  of </a:t>
            </a:r>
            <a:r>
              <a:rPr dirty="0" sz="1950" spc="55">
                <a:solidFill>
                  <a:srgbClr val="ECE6E1"/>
                </a:solidFill>
                <a:latin typeface="Arial"/>
                <a:cs typeface="Arial"/>
              </a:rPr>
              <a:t>Atmel</a:t>
            </a:r>
            <a:r>
              <a:rPr dirty="0" sz="1800" spc="55">
                <a:solidFill>
                  <a:srgbClr val="ECE6E1"/>
                </a:solidFill>
                <a:latin typeface="Arial"/>
                <a:cs typeface="Arial"/>
              </a:rPr>
              <a:t>’</a:t>
            </a:r>
            <a:r>
              <a:rPr dirty="0" sz="1950" spc="55">
                <a:solidFill>
                  <a:srgbClr val="ECE6E1"/>
                </a:solidFill>
                <a:latin typeface="Arial"/>
                <a:cs typeface="Arial"/>
              </a:rPr>
              <a:t>s </a:t>
            </a:r>
            <a:r>
              <a:rPr dirty="0" sz="1950" spc="85">
                <a:solidFill>
                  <a:srgbClr val="ECE6E1"/>
                </a:solidFill>
                <a:latin typeface="Arial"/>
                <a:cs typeface="Arial"/>
              </a:rPr>
              <a:t>Mega </a:t>
            </a:r>
            <a:r>
              <a:rPr dirty="0" sz="1950" spc="-60">
                <a:solidFill>
                  <a:srgbClr val="ECE6E1"/>
                </a:solidFill>
                <a:latin typeface="Arial"/>
                <a:cs typeface="Arial"/>
              </a:rPr>
              <a:t>AVR </a:t>
            </a:r>
            <a:r>
              <a:rPr dirty="0" sz="1950" spc="60">
                <a:solidFill>
                  <a:srgbClr val="ECE6E1"/>
                </a:solidFill>
                <a:latin typeface="Arial"/>
                <a:cs typeface="Arial"/>
              </a:rPr>
              <a:t>family  </a:t>
            </a:r>
            <a:r>
              <a:rPr dirty="0" sz="1950" spc="114">
                <a:solidFill>
                  <a:srgbClr val="ECE6E1"/>
                </a:solidFill>
                <a:latin typeface="Arial"/>
                <a:cs typeface="Arial"/>
              </a:rPr>
              <a:t>with</a:t>
            </a:r>
            <a:r>
              <a:rPr dirty="0" sz="1950" spc="-13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125">
                <a:solidFill>
                  <a:srgbClr val="ECE6E1"/>
                </a:solidFill>
                <a:latin typeface="Arial"/>
                <a:cs typeface="Arial"/>
              </a:rPr>
              <a:t>low</a:t>
            </a:r>
            <a:r>
              <a:rPr dirty="0" sz="1950" spc="-13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105">
                <a:solidFill>
                  <a:srgbClr val="ECE6E1"/>
                </a:solidFill>
                <a:latin typeface="Arial"/>
                <a:cs typeface="Arial"/>
              </a:rPr>
              <a:t>power</a:t>
            </a:r>
            <a:r>
              <a:rPr dirty="0" sz="1950" spc="-13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85">
                <a:solidFill>
                  <a:srgbClr val="ECE6E1"/>
                </a:solidFill>
                <a:latin typeface="Arial"/>
                <a:cs typeface="Arial"/>
              </a:rPr>
              <a:t>consumption.</a:t>
            </a:r>
            <a:endParaRPr sz="1950">
              <a:latin typeface="Arial"/>
              <a:cs typeface="Arial"/>
            </a:endParaRPr>
          </a:p>
          <a:p>
            <a:pPr algn="ctr" marL="170815" marR="238760">
              <a:lnSpc>
                <a:spcPct val="131000"/>
              </a:lnSpc>
            </a:pPr>
            <a:r>
              <a:rPr dirty="0" sz="1950" spc="75">
                <a:solidFill>
                  <a:srgbClr val="ECE6E1"/>
                </a:solidFill>
                <a:latin typeface="Arial"/>
                <a:cs typeface="Arial"/>
              </a:rPr>
              <a:t>Atmega16 </a:t>
            </a:r>
            <a:r>
              <a:rPr dirty="0" sz="1950" spc="5">
                <a:solidFill>
                  <a:srgbClr val="ECE6E1"/>
                </a:solidFill>
                <a:latin typeface="Arial"/>
                <a:cs typeface="Arial"/>
              </a:rPr>
              <a:t>is </a:t>
            </a:r>
            <a:r>
              <a:rPr dirty="0" sz="1950" spc="65">
                <a:solidFill>
                  <a:srgbClr val="ECE6E1"/>
                </a:solidFill>
                <a:latin typeface="Arial"/>
                <a:cs typeface="Arial"/>
              </a:rPr>
              <a:t>based </a:t>
            </a:r>
            <a:r>
              <a:rPr dirty="0" sz="1950" spc="120">
                <a:solidFill>
                  <a:srgbClr val="ECE6E1"/>
                </a:solidFill>
                <a:latin typeface="Arial"/>
                <a:cs typeface="Arial"/>
              </a:rPr>
              <a:t>on  </a:t>
            </a:r>
            <a:r>
              <a:rPr dirty="0" sz="1950" spc="90">
                <a:solidFill>
                  <a:srgbClr val="ECE6E1"/>
                </a:solidFill>
                <a:latin typeface="Arial"/>
                <a:cs typeface="Arial"/>
              </a:rPr>
              <a:t>enhanced </a:t>
            </a:r>
            <a:r>
              <a:rPr dirty="0" sz="1950" spc="-60">
                <a:solidFill>
                  <a:srgbClr val="ECE6E1"/>
                </a:solidFill>
                <a:latin typeface="Arial"/>
                <a:cs typeface="Arial"/>
              </a:rPr>
              <a:t>RISC </a:t>
            </a:r>
            <a:r>
              <a:rPr dirty="0" sz="1950" spc="65">
                <a:solidFill>
                  <a:srgbClr val="ECE6E1"/>
                </a:solidFill>
                <a:latin typeface="Arial"/>
                <a:cs typeface="Arial"/>
              </a:rPr>
              <a:t>architecture  </a:t>
            </a:r>
            <a:r>
              <a:rPr dirty="0" sz="1950" spc="114">
                <a:solidFill>
                  <a:srgbClr val="ECE6E1"/>
                </a:solidFill>
                <a:latin typeface="Arial"/>
                <a:cs typeface="Arial"/>
              </a:rPr>
              <a:t>with </a:t>
            </a:r>
            <a:r>
              <a:rPr dirty="0" sz="1950" spc="100">
                <a:solidFill>
                  <a:srgbClr val="ECE6E1"/>
                </a:solidFill>
                <a:latin typeface="Arial"/>
                <a:cs typeface="Arial"/>
              </a:rPr>
              <a:t>131 </a:t>
            </a:r>
            <a:r>
              <a:rPr dirty="0" sz="1950" spc="95">
                <a:solidFill>
                  <a:srgbClr val="ECE6E1"/>
                </a:solidFill>
                <a:latin typeface="Arial"/>
                <a:cs typeface="Arial"/>
              </a:rPr>
              <a:t>powerful  </a:t>
            </a:r>
            <a:r>
              <a:rPr dirty="0" sz="1950" spc="55">
                <a:solidFill>
                  <a:srgbClr val="ECE6E1"/>
                </a:solidFill>
                <a:latin typeface="Arial"/>
                <a:cs typeface="Arial"/>
              </a:rPr>
              <a:t>instructions. </a:t>
            </a:r>
            <a:r>
              <a:rPr dirty="0" sz="1950" spc="75">
                <a:solidFill>
                  <a:srgbClr val="ECE6E1"/>
                </a:solidFill>
                <a:latin typeface="Arial"/>
                <a:cs typeface="Arial"/>
              </a:rPr>
              <a:t>Most </a:t>
            </a:r>
            <a:r>
              <a:rPr dirty="0" sz="1950" spc="80">
                <a:solidFill>
                  <a:srgbClr val="ECE6E1"/>
                </a:solidFill>
                <a:latin typeface="Arial"/>
                <a:cs typeface="Arial"/>
              </a:rPr>
              <a:t>of </a:t>
            </a:r>
            <a:r>
              <a:rPr dirty="0" sz="1950" spc="85">
                <a:solidFill>
                  <a:srgbClr val="ECE6E1"/>
                </a:solidFill>
                <a:latin typeface="Arial"/>
                <a:cs typeface="Arial"/>
              </a:rPr>
              <a:t>the  </a:t>
            </a:r>
            <a:r>
              <a:rPr dirty="0" sz="1950" spc="70">
                <a:solidFill>
                  <a:srgbClr val="ECE6E1"/>
                </a:solidFill>
                <a:latin typeface="Arial"/>
                <a:cs typeface="Arial"/>
              </a:rPr>
              <a:t>instructions </a:t>
            </a:r>
            <a:r>
              <a:rPr dirty="0" sz="1950" spc="60">
                <a:solidFill>
                  <a:srgbClr val="ECE6E1"/>
                </a:solidFill>
                <a:latin typeface="Arial"/>
                <a:cs typeface="Arial"/>
              </a:rPr>
              <a:t>execute </a:t>
            </a:r>
            <a:r>
              <a:rPr dirty="0" sz="1950" spc="90">
                <a:solidFill>
                  <a:srgbClr val="ECE6E1"/>
                </a:solidFill>
                <a:latin typeface="Arial"/>
                <a:cs typeface="Arial"/>
              </a:rPr>
              <a:t>in one  </a:t>
            </a:r>
            <a:r>
              <a:rPr dirty="0" sz="1950" spc="80">
                <a:solidFill>
                  <a:srgbClr val="ECE6E1"/>
                </a:solidFill>
                <a:latin typeface="Arial"/>
                <a:cs typeface="Arial"/>
              </a:rPr>
              <a:t>machine</a:t>
            </a:r>
            <a:r>
              <a:rPr dirty="0" sz="19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50">
                <a:solidFill>
                  <a:srgbClr val="ECE6E1"/>
                </a:solidFill>
                <a:latin typeface="Arial"/>
                <a:cs typeface="Arial"/>
              </a:rPr>
              <a:t>cycle.</a:t>
            </a:r>
            <a:r>
              <a:rPr dirty="0" sz="19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75">
                <a:solidFill>
                  <a:srgbClr val="ECE6E1"/>
                </a:solidFill>
                <a:latin typeface="Arial"/>
                <a:cs typeface="Arial"/>
              </a:rPr>
              <a:t>Atmega16</a:t>
            </a:r>
            <a:r>
              <a:rPr dirty="0" sz="19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75">
                <a:solidFill>
                  <a:srgbClr val="ECE6E1"/>
                </a:solidFill>
                <a:latin typeface="Arial"/>
                <a:cs typeface="Arial"/>
              </a:rPr>
              <a:t>can  </a:t>
            </a:r>
            <a:r>
              <a:rPr dirty="0" sz="1950" spc="105">
                <a:solidFill>
                  <a:srgbClr val="ECE6E1"/>
                </a:solidFill>
                <a:latin typeface="Arial"/>
                <a:cs typeface="Arial"/>
              </a:rPr>
              <a:t>work </a:t>
            </a:r>
            <a:r>
              <a:rPr dirty="0" sz="1950" spc="120">
                <a:solidFill>
                  <a:srgbClr val="ECE6E1"/>
                </a:solidFill>
                <a:latin typeface="Arial"/>
                <a:cs typeface="Arial"/>
              </a:rPr>
              <a:t>on </a:t>
            </a:r>
            <a:r>
              <a:rPr dirty="0" sz="1950">
                <a:solidFill>
                  <a:srgbClr val="ECE6E1"/>
                </a:solidFill>
                <a:latin typeface="Arial"/>
                <a:cs typeface="Arial"/>
              </a:rPr>
              <a:t>a </a:t>
            </a:r>
            <a:r>
              <a:rPr dirty="0" sz="1950" spc="75">
                <a:solidFill>
                  <a:srgbClr val="ECE6E1"/>
                </a:solidFill>
                <a:latin typeface="Arial"/>
                <a:cs typeface="Arial"/>
              </a:rPr>
              <a:t>maximum  </a:t>
            </a:r>
            <a:r>
              <a:rPr dirty="0" sz="1950" spc="80">
                <a:solidFill>
                  <a:srgbClr val="ECE6E1"/>
                </a:solidFill>
                <a:latin typeface="Arial"/>
                <a:cs typeface="Arial"/>
              </a:rPr>
              <a:t>frequency of</a:t>
            </a:r>
            <a:r>
              <a:rPr dirty="0" sz="1950" spc="-30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50">
                <a:solidFill>
                  <a:srgbClr val="ECE6E1"/>
                </a:solidFill>
                <a:latin typeface="Arial"/>
                <a:cs typeface="Arial"/>
              </a:rPr>
              <a:t>16MHz.</a:t>
            </a:r>
            <a:endParaRPr sz="1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61698" y="2838450"/>
            <a:ext cx="3905250" cy="6000750"/>
          </a:xfrm>
          <a:prstGeom prst="rect">
            <a:avLst/>
          </a:prstGeom>
          <a:solidFill>
            <a:srgbClr val="ECE6E1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 marL="429259">
              <a:lnSpc>
                <a:spcPct val="100000"/>
              </a:lnSpc>
              <a:spcBef>
                <a:spcPts val="2300"/>
              </a:spcBef>
            </a:pPr>
            <a:r>
              <a:rPr dirty="0" sz="3450" spc="90" i="1">
                <a:solidFill>
                  <a:srgbClr val="FF493A"/>
                </a:solidFill>
                <a:latin typeface="Arial"/>
                <a:cs typeface="Arial"/>
              </a:rPr>
              <a:t>RFID</a:t>
            </a:r>
            <a:r>
              <a:rPr dirty="0" sz="3450" spc="-90" i="1">
                <a:solidFill>
                  <a:srgbClr val="FF493A"/>
                </a:solidFill>
                <a:latin typeface="Arial"/>
                <a:cs typeface="Arial"/>
              </a:rPr>
              <a:t> </a:t>
            </a:r>
            <a:r>
              <a:rPr dirty="0" sz="3450" spc="45" i="1">
                <a:solidFill>
                  <a:srgbClr val="FF493A"/>
                </a:solidFill>
                <a:latin typeface="Arial"/>
                <a:cs typeface="Arial"/>
              </a:rPr>
              <a:t>READER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50">
              <a:latin typeface="Times New Roman"/>
              <a:cs typeface="Times New Roman"/>
            </a:endParaRPr>
          </a:p>
          <a:p>
            <a:pPr algn="ctr" marR="57150">
              <a:lnSpc>
                <a:spcPct val="131900"/>
              </a:lnSpc>
            </a:pPr>
            <a:r>
              <a:rPr dirty="0" sz="2150" spc="15">
                <a:solidFill>
                  <a:srgbClr val="1F202A"/>
                </a:solidFill>
                <a:latin typeface="Arial"/>
                <a:cs typeface="Arial"/>
              </a:rPr>
              <a:t>A </a:t>
            </a:r>
            <a:r>
              <a:rPr dirty="0" sz="2150" spc="85">
                <a:solidFill>
                  <a:srgbClr val="1F202A"/>
                </a:solidFill>
                <a:latin typeface="Arial"/>
                <a:cs typeface="Arial"/>
              </a:rPr>
              <a:t>radio </a:t>
            </a:r>
            <a:r>
              <a:rPr dirty="0" sz="2150" spc="100">
                <a:solidFill>
                  <a:srgbClr val="1F202A"/>
                </a:solidFill>
                <a:latin typeface="Arial"/>
                <a:cs typeface="Arial"/>
              </a:rPr>
              <a:t>frequency  </a:t>
            </a:r>
            <a:r>
              <a:rPr dirty="0" sz="2150" spc="95">
                <a:solidFill>
                  <a:srgbClr val="1F202A"/>
                </a:solidFill>
                <a:latin typeface="Arial"/>
                <a:cs typeface="Arial"/>
              </a:rPr>
              <a:t>identification </a:t>
            </a:r>
            <a:r>
              <a:rPr dirty="0" sz="2150" spc="60">
                <a:solidFill>
                  <a:srgbClr val="1F202A"/>
                </a:solidFill>
                <a:latin typeface="Arial"/>
                <a:cs typeface="Arial"/>
              </a:rPr>
              <a:t>reader </a:t>
            </a:r>
            <a:r>
              <a:rPr dirty="0" sz="2050" spc="-20">
                <a:solidFill>
                  <a:srgbClr val="1F202A"/>
                </a:solidFill>
                <a:latin typeface="Arial"/>
                <a:cs typeface="Arial"/>
              </a:rPr>
              <a:t>(</a:t>
            </a:r>
            <a:r>
              <a:rPr dirty="0" sz="2150" spc="-20">
                <a:solidFill>
                  <a:srgbClr val="1F202A"/>
                </a:solidFill>
                <a:latin typeface="Arial"/>
                <a:cs typeface="Arial"/>
              </a:rPr>
              <a:t>RFID  </a:t>
            </a:r>
            <a:r>
              <a:rPr dirty="0" sz="2150" spc="55">
                <a:solidFill>
                  <a:srgbClr val="1F202A"/>
                </a:solidFill>
                <a:latin typeface="Arial"/>
                <a:cs typeface="Arial"/>
              </a:rPr>
              <a:t>reader</a:t>
            </a:r>
            <a:r>
              <a:rPr dirty="0" sz="2050" spc="55">
                <a:solidFill>
                  <a:srgbClr val="1F202A"/>
                </a:solidFill>
                <a:latin typeface="Arial"/>
                <a:cs typeface="Arial"/>
              </a:rPr>
              <a:t>) </a:t>
            </a:r>
            <a:r>
              <a:rPr dirty="0" sz="2150" spc="10">
                <a:solidFill>
                  <a:srgbClr val="1F202A"/>
                </a:solidFill>
                <a:latin typeface="Arial"/>
                <a:cs typeface="Arial"/>
              </a:rPr>
              <a:t>is </a:t>
            </a:r>
            <a:r>
              <a:rPr dirty="0" sz="2150" spc="5">
                <a:solidFill>
                  <a:srgbClr val="1F202A"/>
                </a:solidFill>
                <a:latin typeface="Arial"/>
                <a:cs typeface="Arial"/>
              </a:rPr>
              <a:t>a </a:t>
            </a:r>
            <a:r>
              <a:rPr dirty="0" sz="2150" spc="95">
                <a:solidFill>
                  <a:srgbClr val="1F202A"/>
                </a:solidFill>
                <a:latin typeface="Arial"/>
                <a:cs typeface="Arial"/>
              </a:rPr>
              <a:t>device </a:t>
            </a:r>
            <a:r>
              <a:rPr dirty="0" sz="2150" spc="90">
                <a:solidFill>
                  <a:srgbClr val="1F202A"/>
                </a:solidFill>
                <a:latin typeface="Arial"/>
                <a:cs typeface="Arial"/>
              </a:rPr>
              <a:t>used </a:t>
            </a:r>
            <a:r>
              <a:rPr dirty="0" sz="2150" spc="120">
                <a:solidFill>
                  <a:srgbClr val="1F202A"/>
                </a:solidFill>
                <a:latin typeface="Arial"/>
                <a:cs typeface="Arial"/>
              </a:rPr>
              <a:t>to  </a:t>
            </a:r>
            <a:r>
              <a:rPr dirty="0" sz="2150" spc="90">
                <a:solidFill>
                  <a:srgbClr val="1F202A"/>
                </a:solidFill>
                <a:latin typeface="Arial"/>
                <a:cs typeface="Arial"/>
              </a:rPr>
              <a:t>gather </a:t>
            </a:r>
            <a:r>
              <a:rPr dirty="0" sz="2150" spc="95">
                <a:solidFill>
                  <a:srgbClr val="1F202A"/>
                </a:solidFill>
                <a:latin typeface="Arial"/>
                <a:cs typeface="Arial"/>
              </a:rPr>
              <a:t>information </a:t>
            </a:r>
            <a:r>
              <a:rPr dirty="0" sz="2150" spc="90">
                <a:solidFill>
                  <a:srgbClr val="1F202A"/>
                </a:solidFill>
                <a:latin typeface="Arial"/>
                <a:cs typeface="Arial"/>
              </a:rPr>
              <a:t>from </a:t>
            </a:r>
            <a:r>
              <a:rPr dirty="0" sz="2150" spc="75">
                <a:solidFill>
                  <a:srgbClr val="1F202A"/>
                </a:solidFill>
                <a:latin typeface="Arial"/>
                <a:cs typeface="Arial"/>
              </a:rPr>
              <a:t>an  </a:t>
            </a:r>
            <a:r>
              <a:rPr dirty="0" sz="2150" spc="-30">
                <a:solidFill>
                  <a:srgbClr val="1F202A"/>
                </a:solidFill>
                <a:latin typeface="Arial"/>
                <a:cs typeface="Arial"/>
              </a:rPr>
              <a:t>RFID </a:t>
            </a:r>
            <a:r>
              <a:rPr dirty="0" sz="2150" spc="55">
                <a:solidFill>
                  <a:srgbClr val="1F202A"/>
                </a:solidFill>
                <a:latin typeface="Arial"/>
                <a:cs typeface="Arial"/>
              </a:rPr>
              <a:t>tag, </a:t>
            </a:r>
            <a:r>
              <a:rPr dirty="0" sz="2150" spc="140">
                <a:solidFill>
                  <a:srgbClr val="1F202A"/>
                </a:solidFill>
                <a:latin typeface="Arial"/>
                <a:cs typeface="Arial"/>
              </a:rPr>
              <a:t>which </a:t>
            </a:r>
            <a:r>
              <a:rPr dirty="0" sz="2150" spc="10">
                <a:solidFill>
                  <a:srgbClr val="1F202A"/>
                </a:solidFill>
                <a:latin typeface="Arial"/>
                <a:cs typeface="Arial"/>
              </a:rPr>
              <a:t>is </a:t>
            </a:r>
            <a:r>
              <a:rPr dirty="0" sz="2150" spc="90">
                <a:solidFill>
                  <a:srgbClr val="1F202A"/>
                </a:solidFill>
                <a:latin typeface="Arial"/>
                <a:cs typeface="Arial"/>
              </a:rPr>
              <a:t>used </a:t>
            </a:r>
            <a:r>
              <a:rPr dirty="0" sz="2150" spc="120">
                <a:solidFill>
                  <a:srgbClr val="1F202A"/>
                </a:solidFill>
                <a:latin typeface="Arial"/>
                <a:cs typeface="Arial"/>
              </a:rPr>
              <a:t>to  </a:t>
            </a:r>
            <a:r>
              <a:rPr dirty="0" sz="2150" spc="75">
                <a:solidFill>
                  <a:srgbClr val="1F202A"/>
                </a:solidFill>
                <a:latin typeface="Arial"/>
                <a:cs typeface="Arial"/>
              </a:rPr>
              <a:t>track</a:t>
            </a:r>
            <a:r>
              <a:rPr dirty="0" sz="2150" spc="-13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150" spc="105">
                <a:solidFill>
                  <a:srgbClr val="1F202A"/>
                </a:solidFill>
                <a:latin typeface="Arial"/>
                <a:cs typeface="Arial"/>
              </a:rPr>
              <a:t>individual</a:t>
            </a:r>
            <a:r>
              <a:rPr dirty="0" sz="2150" spc="-13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150" spc="65">
                <a:solidFill>
                  <a:srgbClr val="1F202A"/>
                </a:solidFill>
                <a:latin typeface="Arial"/>
                <a:cs typeface="Arial"/>
              </a:rPr>
              <a:t>objects.</a:t>
            </a:r>
            <a:r>
              <a:rPr dirty="0" sz="2150" spc="-13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150" spc="50">
                <a:solidFill>
                  <a:srgbClr val="1F202A"/>
                </a:solidFill>
                <a:latin typeface="Arial"/>
                <a:cs typeface="Arial"/>
              </a:rPr>
              <a:t>Radio  </a:t>
            </a:r>
            <a:r>
              <a:rPr dirty="0" sz="2150" spc="65">
                <a:solidFill>
                  <a:srgbClr val="1F202A"/>
                </a:solidFill>
                <a:latin typeface="Arial"/>
                <a:cs typeface="Arial"/>
              </a:rPr>
              <a:t>waves </a:t>
            </a:r>
            <a:r>
              <a:rPr dirty="0" sz="2150" spc="30">
                <a:solidFill>
                  <a:srgbClr val="1F202A"/>
                </a:solidFill>
                <a:latin typeface="Arial"/>
                <a:cs typeface="Arial"/>
              </a:rPr>
              <a:t>are </a:t>
            </a:r>
            <a:r>
              <a:rPr dirty="0" sz="2150" spc="90">
                <a:solidFill>
                  <a:srgbClr val="1F202A"/>
                </a:solidFill>
                <a:latin typeface="Arial"/>
                <a:cs typeface="Arial"/>
              </a:rPr>
              <a:t>used </a:t>
            </a:r>
            <a:r>
              <a:rPr dirty="0" sz="2150" spc="120">
                <a:solidFill>
                  <a:srgbClr val="1F202A"/>
                </a:solidFill>
                <a:latin typeface="Arial"/>
                <a:cs typeface="Arial"/>
              </a:rPr>
              <a:t>to </a:t>
            </a:r>
            <a:r>
              <a:rPr dirty="0" sz="2150" spc="50">
                <a:solidFill>
                  <a:srgbClr val="1F202A"/>
                </a:solidFill>
                <a:latin typeface="Arial"/>
                <a:cs typeface="Arial"/>
              </a:rPr>
              <a:t>transfer  </a:t>
            </a:r>
            <a:r>
              <a:rPr dirty="0" sz="2150" spc="80">
                <a:solidFill>
                  <a:srgbClr val="1F202A"/>
                </a:solidFill>
                <a:latin typeface="Arial"/>
                <a:cs typeface="Arial"/>
              </a:rPr>
              <a:t>data</a:t>
            </a:r>
            <a:r>
              <a:rPr dirty="0" sz="2150" spc="-114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150" spc="90">
                <a:solidFill>
                  <a:srgbClr val="1F202A"/>
                </a:solidFill>
                <a:latin typeface="Arial"/>
                <a:cs typeface="Arial"/>
              </a:rPr>
              <a:t>from</a:t>
            </a:r>
            <a:r>
              <a:rPr dirty="0" sz="2150" spc="-114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150" spc="100">
                <a:solidFill>
                  <a:srgbClr val="1F202A"/>
                </a:solidFill>
                <a:latin typeface="Arial"/>
                <a:cs typeface="Arial"/>
              </a:rPr>
              <a:t>the</a:t>
            </a:r>
            <a:r>
              <a:rPr dirty="0" sz="2150" spc="-11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150" spc="105">
                <a:solidFill>
                  <a:srgbClr val="1F202A"/>
                </a:solidFill>
                <a:latin typeface="Arial"/>
                <a:cs typeface="Arial"/>
              </a:rPr>
              <a:t>tag</a:t>
            </a:r>
            <a:r>
              <a:rPr dirty="0" sz="2150" spc="-114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150" spc="120">
                <a:solidFill>
                  <a:srgbClr val="1F202A"/>
                </a:solidFill>
                <a:latin typeface="Arial"/>
                <a:cs typeface="Arial"/>
              </a:rPr>
              <a:t>to</a:t>
            </a:r>
            <a:r>
              <a:rPr dirty="0" sz="2150" spc="-11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150" spc="5">
                <a:solidFill>
                  <a:srgbClr val="1F202A"/>
                </a:solidFill>
                <a:latin typeface="Arial"/>
                <a:cs typeface="Arial"/>
              </a:rPr>
              <a:t>a</a:t>
            </a:r>
            <a:r>
              <a:rPr dirty="0" sz="2150" spc="-114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150" spc="35">
                <a:solidFill>
                  <a:srgbClr val="1F202A"/>
                </a:solidFill>
                <a:latin typeface="Arial"/>
                <a:cs typeface="Arial"/>
              </a:rPr>
              <a:t>reader.</a:t>
            </a:r>
            <a:endParaRPr sz="2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35000" y="3607222"/>
            <a:ext cx="3905250" cy="48285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78790">
              <a:lnSpc>
                <a:spcPct val="100000"/>
              </a:lnSpc>
              <a:spcBef>
                <a:spcPts val="105"/>
              </a:spcBef>
            </a:pPr>
            <a:r>
              <a:rPr dirty="0" sz="3400" spc="270" i="1">
                <a:solidFill>
                  <a:srgbClr val="FF493A"/>
                </a:solidFill>
                <a:latin typeface="Arial"/>
                <a:cs typeface="Arial"/>
              </a:rPr>
              <a:t>LCD</a:t>
            </a:r>
            <a:r>
              <a:rPr dirty="0" sz="3400" spc="-85" i="1">
                <a:solidFill>
                  <a:srgbClr val="FF493A"/>
                </a:solidFill>
                <a:latin typeface="Arial"/>
                <a:cs typeface="Arial"/>
              </a:rPr>
              <a:t> </a:t>
            </a:r>
            <a:r>
              <a:rPr dirty="0" sz="3400" spc="110" i="1">
                <a:solidFill>
                  <a:srgbClr val="FF493A"/>
                </a:solidFill>
                <a:latin typeface="Arial"/>
                <a:cs typeface="Arial"/>
              </a:rPr>
              <a:t>DISPLAY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>
              <a:latin typeface="Times New Roman"/>
              <a:cs typeface="Times New Roman"/>
            </a:endParaRPr>
          </a:p>
          <a:p>
            <a:pPr algn="ctr" marL="27305" marR="37465">
              <a:lnSpc>
                <a:spcPct val="130100"/>
              </a:lnSpc>
            </a:pPr>
            <a:r>
              <a:rPr dirty="0" sz="2150" spc="45">
                <a:solidFill>
                  <a:srgbClr val="1F202A"/>
                </a:solidFill>
                <a:latin typeface="Arial"/>
                <a:cs typeface="Arial"/>
              </a:rPr>
              <a:t>LCD</a:t>
            </a:r>
            <a:r>
              <a:rPr dirty="0" sz="2150" spc="-125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1F202A"/>
                </a:solidFill>
                <a:latin typeface="Arial"/>
                <a:cs typeface="Arial"/>
              </a:rPr>
              <a:t>(</a:t>
            </a:r>
            <a:r>
              <a:rPr dirty="0" sz="2150" spc="100">
                <a:solidFill>
                  <a:srgbClr val="1F202A"/>
                </a:solidFill>
                <a:latin typeface="Arial"/>
                <a:cs typeface="Arial"/>
              </a:rPr>
              <a:t>liquid</a:t>
            </a:r>
            <a:r>
              <a:rPr dirty="0" sz="2150" spc="-125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150" spc="45">
                <a:solidFill>
                  <a:srgbClr val="1F202A"/>
                </a:solidFill>
                <a:latin typeface="Arial"/>
                <a:cs typeface="Arial"/>
              </a:rPr>
              <a:t>crystal</a:t>
            </a:r>
            <a:r>
              <a:rPr dirty="0" sz="2150" spc="-125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150" spc="65">
                <a:solidFill>
                  <a:srgbClr val="1F202A"/>
                </a:solidFill>
                <a:latin typeface="Arial"/>
                <a:cs typeface="Arial"/>
              </a:rPr>
              <a:t>display</a:t>
            </a:r>
            <a:r>
              <a:rPr dirty="0" sz="2000" spc="65">
                <a:solidFill>
                  <a:srgbClr val="1F202A"/>
                </a:solidFill>
                <a:latin typeface="Arial"/>
                <a:cs typeface="Arial"/>
              </a:rPr>
              <a:t>)</a:t>
            </a:r>
            <a:r>
              <a:rPr dirty="0" sz="2000" spc="-8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1F202A"/>
                </a:solidFill>
                <a:latin typeface="Arial"/>
                <a:cs typeface="Arial"/>
              </a:rPr>
              <a:t>is  </a:t>
            </a:r>
            <a:r>
              <a:rPr dirty="0" sz="2150" spc="85">
                <a:solidFill>
                  <a:srgbClr val="1F202A"/>
                </a:solidFill>
                <a:latin typeface="Arial"/>
                <a:cs typeface="Arial"/>
              </a:rPr>
              <a:t>the </a:t>
            </a:r>
            <a:r>
              <a:rPr dirty="0" sz="2150" spc="105">
                <a:solidFill>
                  <a:srgbClr val="1F202A"/>
                </a:solidFill>
                <a:latin typeface="Arial"/>
                <a:cs typeface="Arial"/>
              </a:rPr>
              <a:t>technology </a:t>
            </a:r>
            <a:r>
              <a:rPr dirty="0" sz="2150" spc="70">
                <a:solidFill>
                  <a:srgbClr val="1F202A"/>
                </a:solidFill>
                <a:latin typeface="Arial"/>
                <a:cs typeface="Arial"/>
              </a:rPr>
              <a:t>used </a:t>
            </a:r>
            <a:r>
              <a:rPr dirty="0" sz="2150" spc="60">
                <a:solidFill>
                  <a:srgbClr val="1F202A"/>
                </a:solidFill>
                <a:latin typeface="Arial"/>
                <a:cs typeface="Arial"/>
              </a:rPr>
              <a:t>for  </a:t>
            </a:r>
            <a:r>
              <a:rPr dirty="0" sz="2150" spc="55">
                <a:solidFill>
                  <a:srgbClr val="1F202A"/>
                </a:solidFill>
                <a:latin typeface="Arial"/>
                <a:cs typeface="Arial"/>
              </a:rPr>
              <a:t>displays </a:t>
            </a:r>
            <a:r>
              <a:rPr dirty="0" sz="2150" spc="90">
                <a:solidFill>
                  <a:srgbClr val="1F202A"/>
                </a:solidFill>
                <a:latin typeface="Arial"/>
                <a:cs typeface="Arial"/>
              </a:rPr>
              <a:t>in </a:t>
            </a:r>
            <a:r>
              <a:rPr dirty="0" sz="2150" spc="105">
                <a:solidFill>
                  <a:srgbClr val="1F202A"/>
                </a:solidFill>
                <a:latin typeface="Arial"/>
                <a:cs typeface="Arial"/>
              </a:rPr>
              <a:t>notebook </a:t>
            </a:r>
            <a:r>
              <a:rPr dirty="0" sz="2150" spc="100">
                <a:solidFill>
                  <a:srgbClr val="1F202A"/>
                </a:solidFill>
                <a:latin typeface="Arial"/>
                <a:cs typeface="Arial"/>
              </a:rPr>
              <a:t>and  </a:t>
            </a:r>
            <a:r>
              <a:rPr dirty="0" sz="2150" spc="80">
                <a:solidFill>
                  <a:srgbClr val="1F202A"/>
                </a:solidFill>
                <a:latin typeface="Arial"/>
                <a:cs typeface="Arial"/>
              </a:rPr>
              <a:t>other</a:t>
            </a:r>
            <a:r>
              <a:rPr dirty="0" sz="2150" spc="-13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150" spc="35">
                <a:solidFill>
                  <a:srgbClr val="1F202A"/>
                </a:solidFill>
                <a:latin typeface="Arial"/>
                <a:cs typeface="Arial"/>
              </a:rPr>
              <a:t>smaller</a:t>
            </a:r>
            <a:r>
              <a:rPr dirty="0" sz="2150" spc="-13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150" spc="65">
                <a:solidFill>
                  <a:srgbClr val="1F202A"/>
                </a:solidFill>
                <a:latin typeface="Arial"/>
                <a:cs typeface="Arial"/>
              </a:rPr>
              <a:t>computers.</a:t>
            </a:r>
            <a:r>
              <a:rPr dirty="0" sz="2150" spc="-13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150" spc="65">
                <a:solidFill>
                  <a:srgbClr val="1F202A"/>
                </a:solidFill>
                <a:latin typeface="Arial"/>
                <a:cs typeface="Arial"/>
              </a:rPr>
              <a:t>Like  </a:t>
            </a:r>
            <a:r>
              <a:rPr dirty="0" sz="2150" spc="90">
                <a:solidFill>
                  <a:srgbClr val="1F202A"/>
                </a:solidFill>
                <a:latin typeface="Arial"/>
                <a:cs typeface="Arial"/>
              </a:rPr>
              <a:t>light</a:t>
            </a:r>
            <a:r>
              <a:rPr dirty="0" sz="2000" spc="90">
                <a:solidFill>
                  <a:srgbClr val="1F202A"/>
                </a:solidFill>
                <a:latin typeface="Arial"/>
                <a:cs typeface="Arial"/>
              </a:rPr>
              <a:t>-</a:t>
            </a:r>
            <a:r>
              <a:rPr dirty="0" sz="2150" spc="90">
                <a:solidFill>
                  <a:srgbClr val="1F202A"/>
                </a:solidFill>
                <a:latin typeface="Arial"/>
                <a:cs typeface="Arial"/>
              </a:rPr>
              <a:t>emitting </a:t>
            </a:r>
            <a:r>
              <a:rPr dirty="0" sz="2150" spc="110">
                <a:solidFill>
                  <a:srgbClr val="1F202A"/>
                </a:solidFill>
                <a:latin typeface="Arial"/>
                <a:cs typeface="Arial"/>
              </a:rPr>
              <a:t>diode</a:t>
            </a:r>
            <a:r>
              <a:rPr dirty="0" sz="2150" spc="-36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000" spc="15">
                <a:solidFill>
                  <a:srgbClr val="1F202A"/>
                </a:solidFill>
                <a:latin typeface="Arial"/>
                <a:cs typeface="Arial"/>
              </a:rPr>
              <a:t>(</a:t>
            </a:r>
            <a:r>
              <a:rPr dirty="0" sz="2150" spc="15">
                <a:solidFill>
                  <a:srgbClr val="1F202A"/>
                </a:solidFill>
                <a:latin typeface="Arial"/>
                <a:cs typeface="Arial"/>
              </a:rPr>
              <a:t>LED</a:t>
            </a:r>
            <a:r>
              <a:rPr dirty="0" sz="2000" spc="15">
                <a:solidFill>
                  <a:srgbClr val="1F202A"/>
                </a:solidFill>
                <a:latin typeface="Arial"/>
                <a:cs typeface="Arial"/>
              </a:rPr>
              <a:t>)</a:t>
            </a:r>
            <a:r>
              <a:rPr dirty="0" sz="2000" spc="-95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150" spc="100">
                <a:solidFill>
                  <a:srgbClr val="1F202A"/>
                </a:solidFill>
                <a:latin typeface="Arial"/>
                <a:cs typeface="Arial"/>
              </a:rPr>
              <a:t>and </a:t>
            </a:r>
            <a:r>
              <a:rPr dirty="0" sz="2150" spc="9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150" spc="35">
                <a:solidFill>
                  <a:srgbClr val="1F202A"/>
                </a:solidFill>
                <a:latin typeface="Arial"/>
                <a:cs typeface="Arial"/>
              </a:rPr>
              <a:t>gas</a:t>
            </a:r>
            <a:r>
              <a:rPr dirty="0" sz="2000" spc="35">
                <a:solidFill>
                  <a:srgbClr val="1F202A"/>
                </a:solidFill>
                <a:latin typeface="Arial"/>
                <a:cs typeface="Arial"/>
              </a:rPr>
              <a:t>-</a:t>
            </a:r>
            <a:r>
              <a:rPr dirty="0" sz="2150" spc="35">
                <a:solidFill>
                  <a:srgbClr val="1F202A"/>
                </a:solidFill>
                <a:latin typeface="Arial"/>
                <a:cs typeface="Arial"/>
              </a:rPr>
              <a:t>plasma </a:t>
            </a:r>
            <a:r>
              <a:rPr dirty="0" sz="2150" spc="70">
                <a:solidFill>
                  <a:srgbClr val="1F202A"/>
                </a:solidFill>
                <a:latin typeface="Arial"/>
                <a:cs typeface="Arial"/>
              </a:rPr>
              <a:t>technologies,  </a:t>
            </a:r>
            <a:r>
              <a:rPr dirty="0" sz="2150" spc="20">
                <a:solidFill>
                  <a:srgbClr val="1F202A"/>
                </a:solidFill>
                <a:latin typeface="Arial"/>
                <a:cs typeface="Arial"/>
              </a:rPr>
              <a:t>LCDs </a:t>
            </a:r>
            <a:r>
              <a:rPr dirty="0" sz="2150" spc="90">
                <a:solidFill>
                  <a:srgbClr val="1F202A"/>
                </a:solidFill>
                <a:latin typeface="Arial"/>
                <a:cs typeface="Arial"/>
              </a:rPr>
              <a:t>allow </a:t>
            </a:r>
            <a:r>
              <a:rPr dirty="0" sz="2150" spc="55">
                <a:solidFill>
                  <a:srgbClr val="1F202A"/>
                </a:solidFill>
                <a:latin typeface="Arial"/>
                <a:cs typeface="Arial"/>
              </a:rPr>
              <a:t>displays </a:t>
            </a:r>
            <a:r>
              <a:rPr dirty="0" sz="2150" spc="105">
                <a:solidFill>
                  <a:srgbClr val="1F202A"/>
                </a:solidFill>
                <a:latin typeface="Arial"/>
                <a:cs typeface="Arial"/>
              </a:rPr>
              <a:t>to </a:t>
            </a:r>
            <a:r>
              <a:rPr dirty="0" sz="2150" spc="100">
                <a:solidFill>
                  <a:srgbClr val="1F202A"/>
                </a:solidFill>
                <a:latin typeface="Arial"/>
                <a:cs typeface="Arial"/>
              </a:rPr>
              <a:t>be  </a:t>
            </a:r>
            <a:r>
              <a:rPr dirty="0" sz="2150" spc="120">
                <a:solidFill>
                  <a:srgbClr val="1F202A"/>
                </a:solidFill>
                <a:latin typeface="Arial"/>
                <a:cs typeface="Arial"/>
              </a:rPr>
              <a:t>much </a:t>
            </a:r>
            <a:r>
              <a:rPr dirty="0" sz="2150" spc="85">
                <a:solidFill>
                  <a:srgbClr val="1F202A"/>
                </a:solidFill>
                <a:latin typeface="Arial"/>
                <a:cs typeface="Arial"/>
              </a:rPr>
              <a:t>thinner than </a:t>
            </a:r>
            <a:r>
              <a:rPr dirty="0" sz="2150" spc="90">
                <a:solidFill>
                  <a:srgbClr val="1F202A"/>
                </a:solidFill>
                <a:latin typeface="Arial"/>
                <a:cs typeface="Arial"/>
              </a:rPr>
              <a:t>cathode  </a:t>
            </a:r>
            <a:r>
              <a:rPr dirty="0" sz="2150" spc="25">
                <a:solidFill>
                  <a:srgbClr val="1F202A"/>
                </a:solidFill>
                <a:latin typeface="Arial"/>
                <a:cs typeface="Arial"/>
              </a:rPr>
              <a:t>ray </a:t>
            </a:r>
            <a:r>
              <a:rPr dirty="0" sz="2150" spc="105">
                <a:solidFill>
                  <a:srgbClr val="1F202A"/>
                </a:solidFill>
                <a:latin typeface="Arial"/>
                <a:cs typeface="Arial"/>
              </a:rPr>
              <a:t>tube</a:t>
            </a:r>
            <a:r>
              <a:rPr dirty="0" sz="2150" spc="-345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1F202A"/>
                </a:solidFill>
                <a:latin typeface="Arial"/>
                <a:cs typeface="Arial"/>
              </a:rPr>
              <a:t>(</a:t>
            </a:r>
            <a:r>
              <a:rPr dirty="0" sz="2150" spc="-5">
                <a:solidFill>
                  <a:srgbClr val="1F202A"/>
                </a:solidFill>
                <a:latin typeface="Arial"/>
                <a:cs typeface="Arial"/>
              </a:rPr>
              <a:t>CRT</a:t>
            </a:r>
            <a:r>
              <a:rPr dirty="0" sz="2000" spc="-5">
                <a:solidFill>
                  <a:srgbClr val="1F202A"/>
                </a:solidFill>
                <a:latin typeface="Arial"/>
                <a:cs typeface="Arial"/>
              </a:rPr>
              <a:t>) </a:t>
            </a:r>
            <a:r>
              <a:rPr dirty="0" sz="2150" spc="85">
                <a:solidFill>
                  <a:srgbClr val="1F202A"/>
                </a:solidFill>
                <a:latin typeface="Arial"/>
                <a:cs typeface="Arial"/>
              </a:rPr>
              <a:t>technology.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722366" y="8302497"/>
            <a:ext cx="6565900" cy="1985010"/>
          </a:xfrm>
          <a:custGeom>
            <a:avLst/>
            <a:gdLst/>
            <a:ahLst/>
            <a:cxnLst/>
            <a:rect l="l" t="t" r="r" b="b"/>
            <a:pathLst>
              <a:path w="6565900" h="1985009">
                <a:moveTo>
                  <a:pt x="6565632" y="0"/>
                </a:moveTo>
                <a:lnTo>
                  <a:pt x="6565632" y="1984501"/>
                </a:lnTo>
                <a:lnTo>
                  <a:pt x="0" y="1984501"/>
                </a:lnTo>
                <a:lnTo>
                  <a:pt x="6565632" y="0"/>
                </a:lnTo>
                <a:close/>
              </a:path>
            </a:pathLst>
          </a:custGeom>
          <a:solidFill>
            <a:srgbClr val="FF493A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12671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297678" y="1215713"/>
            <a:ext cx="4990465" cy="9071610"/>
          </a:xfrm>
          <a:custGeom>
            <a:avLst/>
            <a:gdLst/>
            <a:ahLst/>
            <a:cxnLst/>
            <a:rect l="l" t="t" r="r" b="b"/>
            <a:pathLst>
              <a:path w="4990465" h="9071610">
                <a:moveTo>
                  <a:pt x="4990321" y="9071287"/>
                </a:moveTo>
                <a:lnTo>
                  <a:pt x="0" y="9071287"/>
                </a:lnTo>
                <a:lnTo>
                  <a:pt x="4990322" y="0"/>
                </a:lnTo>
                <a:lnTo>
                  <a:pt x="4990321" y="9071287"/>
                </a:lnTo>
                <a:close/>
              </a:path>
            </a:pathLst>
          </a:custGeom>
          <a:solidFill>
            <a:srgbClr val="FF493A">
              <a:alpha val="8470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34356" y="0"/>
            <a:ext cx="6753859" cy="10287000"/>
          </a:xfrm>
          <a:custGeom>
            <a:avLst/>
            <a:gdLst/>
            <a:ahLst/>
            <a:cxnLst/>
            <a:rect l="l" t="t" r="r" b="b"/>
            <a:pathLst>
              <a:path w="6753859" h="10287000">
                <a:moveTo>
                  <a:pt x="0" y="0"/>
                </a:moveTo>
                <a:lnTo>
                  <a:pt x="6753643" y="0"/>
                </a:lnTo>
                <a:lnTo>
                  <a:pt x="6753643" y="10286999"/>
                </a:lnTo>
                <a:lnTo>
                  <a:pt x="6713511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1F20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9524" y="1372693"/>
            <a:ext cx="8057515" cy="1072515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65"/>
              </a:spcBef>
            </a:pPr>
            <a:r>
              <a:rPr dirty="0" sz="3400" spc="434"/>
              <a:t>DESCRIPTION</a:t>
            </a:r>
            <a:r>
              <a:rPr dirty="0" sz="3400" spc="-185"/>
              <a:t> </a:t>
            </a:r>
            <a:r>
              <a:rPr dirty="0" sz="3400" spc="484"/>
              <a:t>OF</a:t>
            </a:r>
            <a:r>
              <a:rPr dirty="0" sz="3400" spc="-185"/>
              <a:t> </a:t>
            </a:r>
            <a:r>
              <a:rPr dirty="0" sz="3400" spc="505"/>
              <a:t>THE</a:t>
            </a:r>
            <a:r>
              <a:rPr dirty="0" sz="3400" spc="-180"/>
              <a:t> </a:t>
            </a:r>
            <a:r>
              <a:rPr dirty="0" sz="3400" spc="635"/>
              <a:t>FLOW</a:t>
            </a:r>
            <a:r>
              <a:rPr dirty="0" sz="3400" spc="-185"/>
              <a:t> </a:t>
            </a:r>
            <a:r>
              <a:rPr dirty="0" sz="3400" spc="484"/>
              <a:t>OF  </a:t>
            </a:r>
            <a:r>
              <a:rPr dirty="0" sz="3400" spc="420"/>
              <a:t>OPERATIONS:</a:t>
            </a:r>
            <a:endParaRPr sz="3400"/>
          </a:p>
        </p:txBody>
      </p:sp>
      <p:sp>
        <p:nvSpPr>
          <p:cNvPr id="6" name="object 6"/>
          <p:cNvSpPr txBox="1"/>
          <p:nvPr/>
        </p:nvSpPr>
        <p:spPr>
          <a:xfrm>
            <a:off x="859524" y="2948407"/>
            <a:ext cx="11381105" cy="47498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dirty="0" sz="3400" spc="505">
                <a:solidFill>
                  <a:srgbClr val="ECE6E1"/>
                </a:solidFill>
                <a:latin typeface="Arial"/>
                <a:cs typeface="Arial"/>
              </a:rPr>
              <a:t>THE</a:t>
            </a:r>
            <a:r>
              <a:rPr dirty="0" sz="3400" spc="-18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505">
                <a:solidFill>
                  <a:srgbClr val="ECE6E1"/>
                </a:solidFill>
                <a:latin typeface="Arial"/>
                <a:cs typeface="Arial"/>
              </a:rPr>
              <a:t>SECOND</a:t>
            </a:r>
            <a:r>
              <a:rPr dirty="0" sz="3400" spc="-18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434">
                <a:solidFill>
                  <a:srgbClr val="ECE6E1"/>
                </a:solidFill>
                <a:latin typeface="Arial"/>
                <a:cs typeface="Arial"/>
              </a:rPr>
              <a:t>PART</a:t>
            </a:r>
            <a:r>
              <a:rPr dirty="0" sz="3400" spc="-18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484">
                <a:solidFill>
                  <a:srgbClr val="ECE6E1"/>
                </a:solidFill>
                <a:latin typeface="Arial"/>
                <a:cs typeface="Arial"/>
              </a:rPr>
              <a:t>OF</a:t>
            </a:r>
            <a:r>
              <a:rPr dirty="0" sz="3400" spc="-18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445">
                <a:solidFill>
                  <a:srgbClr val="ECE6E1"/>
                </a:solidFill>
                <a:latin typeface="Arial"/>
                <a:cs typeface="Arial"/>
              </a:rPr>
              <a:t>THIS</a:t>
            </a:r>
            <a:r>
              <a:rPr dirty="0" sz="3400" spc="-18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490">
                <a:solidFill>
                  <a:srgbClr val="ECE6E1"/>
                </a:solidFill>
                <a:latin typeface="Arial"/>
                <a:cs typeface="Arial"/>
              </a:rPr>
              <a:t>PROJECT</a:t>
            </a:r>
            <a:r>
              <a:rPr dirty="0" sz="3400" spc="-18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290">
                <a:solidFill>
                  <a:srgbClr val="ECE6E1"/>
                </a:solidFill>
                <a:latin typeface="Arial"/>
                <a:cs typeface="Arial"/>
              </a:rPr>
              <a:t>IS</a:t>
            </a:r>
            <a:r>
              <a:rPr dirty="0" sz="3400" spc="-18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505">
                <a:solidFill>
                  <a:srgbClr val="ECE6E1"/>
                </a:solidFill>
                <a:latin typeface="Arial"/>
                <a:cs typeface="Arial"/>
              </a:rPr>
              <a:t>THE  </a:t>
            </a:r>
            <a:r>
              <a:rPr dirty="0" sz="3400" spc="520">
                <a:solidFill>
                  <a:srgbClr val="ECE6E1"/>
                </a:solidFill>
                <a:latin typeface="Arial"/>
                <a:cs typeface="Arial"/>
              </a:rPr>
              <a:t>SMART </a:t>
            </a:r>
            <a:r>
              <a:rPr dirty="0" sz="3400" spc="409">
                <a:solidFill>
                  <a:srgbClr val="ECE6E1"/>
                </a:solidFill>
                <a:latin typeface="Arial"/>
                <a:cs typeface="Arial"/>
              </a:rPr>
              <a:t>CART. </a:t>
            </a:r>
            <a:r>
              <a:rPr dirty="0" sz="3400" spc="620">
                <a:solidFill>
                  <a:srgbClr val="ECE6E1"/>
                </a:solidFill>
                <a:latin typeface="Arial"/>
                <a:cs typeface="Arial"/>
              </a:rPr>
              <a:t>WE </a:t>
            </a:r>
            <a:r>
              <a:rPr dirty="0" sz="3400" spc="565">
                <a:solidFill>
                  <a:srgbClr val="ECE6E1"/>
                </a:solidFill>
                <a:latin typeface="Arial"/>
                <a:cs typeface="Arial"/>
              </a:rPr>
              <a:t>HAVE </a:t>
            </a:r>
            <a:r>
              <a:rPr dirty="0" sz="3400" spc="405">
                <a:solidFill>
                  <a:srgbClr val="ECE6E1"/>
                </a:solidFill>
                <a:latin typeface="Arial"/>
                <a:cs typeface="Arial"/>
              </a:rPr>
              <a:t>RFID </a:t>
            </a:r>
            <a:r>
              <a:rPr dirty="0" sz="3400" spc="455">
                <a:solidFill>
                  <a:srgbClr val="ECE6E1"/>
                </a:solidFill>
                <a:latin typeface="Arial"/>
                <a:cs typeface="Arial"/>
              </a:rPr>
              <a:t>TAGS  </a:t>
            </a:r>
            <a:r>
              <a:rPr dirty="0" sz="3400" spc="545">
                <a:solidFill>
                  <a:srgbClr val="ECE6E1"/>
                </a:solidFill>
                <a:latin typeface="Arial"/>
                <a:cs typeface="Arial"/>
              </a:rPr>
              <a:t>CONNECTED </a:t>
            </a:r>
            <a:r>
              <a:rPr dirty="0" sz="3400" spc="535">
                <a:solidFill>
                  <a:srgbClr val="ECE6E1"/>
                </a:solidFill>
                <a:latin typeface="Arial"/>
                <a:cs typeface="Arial"/>
              </a:rPr>
              <a:t>TO </a:t>
            </a:r>
            <a:r>
              <a:rPr dirty="0" sz="3400" spc="630">
                <a:solidFill>
                  <a:srgbClr val="ECE6E1"/>
                </a:solidFill>
                <a:latin typeface="Arial"/>
                <a:cs typeface="Arial"/>
              </a:rPr>
              <a:t>ALL </a:t>
            </a:r>
            <a:r>
              <a:rPr dirty="0" sz="3400" spc="505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3400" spc="405">
                <a:solidFill>
                  <a:srgbClr val="ECE6E1"/>
                </a:solidFill>
                <a:latin typeface="Arial"/>
                <a:cs typeface="Arial"/>
              </a:rPr>
              <a:t>ITEMS. </a:t>
            </a:r>
            <a:r>
              <a:rPr dirty="0" sz="3400" spc="525">
                <a:solidFill>
                  <a:srgbClr val="ECE6E1"/>
                </a:solidFill>
                <a:latin typeface="Arial"/>
                <a:cs typeface="Arial"/>
              </a:rPr>
              <a:t>IN </a:t>
            </a:r>
            <a:r>
              <a:rPr dirty="0" sz="3400" spc="375">
                <a:solidFill>
                  <a:srgbClr val="ECE6E1"/>
                </a:solidFill>
                <a:latin typeface="Arial"/>
                <a:cs typeface="Arial"/>
              </a:rPr>
              <a:t>THIS,  </a:t>
            </a:r>
            <a:r>
              <a:rPr dirty="0" sz="3400" spc="670">
                <a:solidFill>
                  <a:srgbClr val="ECE6E1"/>
                </a:solidFill>
                <a:latin typeface="Arial"/>
                <a:cs typeface="Arial"/>
              </a:rPr>
              <a:t>WHEN </a:t>
            </a:r>
            <a:r>
              <a:rPr dirty="0" sz="3400" spc="575">
                <a:solidFill>
                  <a:srgbClr val="ECE6E1"/>
                </a:solidFill>
                <a:latin typeface="Arial"/>
                <a:cs typeface="Arial"/>
              </a:rPr>
              <a:t>ANY </a:t>
            </a:r>
            <a:r>
              <a:rPr dirty="0" sz="3400" spc="515">
                <a:solidFill>
                  <a:srgbClr val="ECE6E1"/>
                </a:solidFill>
                <a:latin typeface="Arial"/>
                <a:cs typeface="Arial"/>
              </a:rPr>
              <a:t>ITEM </a:t>
            </a:r>
            <a:r>
              <a:rPr dirty="0" sz="3400" spc="290">
                <a:solidFill>
                  <a:srgbClr val="ECE6E1"/>
                </a:solidFill>
                <a:latin typeface="Arial"/>
                <a:cs typeface="Arial"/>
              </a:rPr>
              <a:t>IS </a:t>
            </a:r>
            <a:r>
              <a:rPr dirty="0" sz="3400" spc="540">
                <a:solidFill>
                  <a:srgbClr val="ECE6E1"/>
                </a:solidFill>
                <a:latin typeface="Arial"/>
                <a:cs typeface="Arial"/>
              </a:rPr>
              <a:t>ADDED </a:t>
            </a:r>
            <a:r>
              <a:rPr dirty="0" sz="3400" spc="535">
                <a:solidFill>
                  <a:srgbClr val="ECE6E1"/>
                </a:solidFill>
                <a:latin typeface="Arial"/>
                <a:cs typeface="Arial"/>
              </a:rPr>
              <a:t>TO </a:t>
            </a:r>
            <a:r>
              <a:rPr dirty="0" sz="3400" spc="505">
                <a:solidFill>
                  <a:srgbClr val="ECE6E1"/>
                </a:solidFill>
                <a:latin typeface="Arial"/>
                <a:cs typeface="Arial"/>
              </a:rPr>
              <a:t>THE  </a:t>
            </a:r>
            <a:r>
              <a:rPr dirty="0" sz="3400" spc="480">
                <a:solidFill>
                  <a:srgbClr val="ECE6E1"/>
                </a:solidFill>
                <a:latin typeface="Arial"/>
                <a:cs typeface="Arial"/>
              </a:rPr>
              <a:t>CART,THEN </a:t>
            </a:r>
            <a:r>
              <a:rPr dirty="0" sz="3400" spc="505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3400" spc="570">
                <a:solidFill>
                  <a:srgbClr val="ECE6E1"/>
                </a:solidFill>
                <a:latin typeface="Arial"/>
                <a:cs typeface="Arial"/>
              </a:rPr>
              <a:t>EM</a:t>
            </a:r>
            <a:r>
              <a:rPr dirty="0" sz="3550" spc="570">
                <a:solidFill>
                  <a:srgbClr val="ECE6E1"/>
                </a:solidFill>
                <a:latin typeface="Arial"/>
                <a:cs typeface="Arial"/>
              </a:rPr>
              <a:t>-</a:t>
            </a:r>
            <a:r>
              <a:rPr dirty="0" sz="3400" spc="570">
                <a:solidFill>
                  <a:srgbClr val="ECE6E1"/>
                </a:solidFill>
                <a:latin typeface="Arial"/>
                <a:cs typeface="Arial"/>
              </a:rPr>
              <a:t>18 </a:t>
            </a:r>
            <a:r>
              <a:rPr dirty="0" sz="3400" spc="400">
                <a:solidFill>
                  <a:srgbClr val="ECE6E1"/>
                </a:solidFill>
                <a:latin typeface="Arial"/>
                <a:cs typeface="Arial"/>
              </a:rPr>
              <a:t>READER  </a:t>
            </a:r>
            <a:r>
              <a:rPr dirty="0" sz="3400" spc="545">
                <a:solidFill>
                  <a:srgbClr val="ECE6E1"/>
                </a:solidFill>
                <a:latin typeface="Arial"/>
                <a:cs typeface="Arial"/>
              </a:rPr>
              <a:t>CONNECTED</a:t>
            </a:r>
            <a:r>
              <a:rPr dirty="0" sz="3400" spc="-19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535">
                <a:solidFill>
                  <a:srgbClr val="ECE6E1"/>
                </a:solidFill>
                <a:latin typeface="Arial"/>
                <a:cs typeface="Arial"/>
              </a:rPr>
              <a:t>TO</a:t>
            </a:r>
            <a:r>
              <a:rPr dirty="0" sz="3400" spc="-18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409">
                <a:solidFill>
                  <a:srgbClr val="ECE6E1"/>
                </a:solidFill>
                <a:latin typeface="Arial"/>
                <a:cs typeface="Arial"/>
              </a:rPr>
              <a:t>IT</a:t>
            </a:r>
            <a:r>
              <a:rPr dirty="0" sz="3400" spc="-18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440">
                <a:solidFill>
                  <a:srgbClr val="ECE6E1"/>
                </a:solidFill>
                <a:latin typeface="Arial"/>
                <a:cs typeface="Arial"/>
              </a:rPr>
              <a:t>DETECTS</a:t>
            </a:r>
            <a:r>
              <a:rPr dirty="0" sz="3400" spc="-18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505">
                <a:solidFill>
                  <a:srgbClr val="ECE6E1"/>
                </a:solidFill>
                <a:latin typeface="Arial"/>
                <a:cs typeface="Arial"/>
              </a:rPr>
              <a:t>THE</a:t>
            </a:r>
            <a:r>
              <a:rPr dirty="0" sz="3400" spc="-18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515">
                <a:solidFill>
                  <a:srgbClr val="ECE6E1"/>
                </a:solidFill>
                <a:latin typeface="Arial"/>
                <a:cs typeface="Arial"/>
              </a:rPr>
              <a:t>ITEM</a:t>
            </a:r>
            <a:r>
              <a:rPr dirty="0" sz="3400" spc="-19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645">
                <a:solidFill>
                  <a:srgbClr val="ECE6E1"/>
                </a:solidFill>
                <a:latin typeface="Arial"/>
                <a:cs typeface="Arial"/>
              </a:rPr>
              <a:t>AND  </a:t>
            </a:r>
            <a:r>
              <a:rPr dirty="0" sz="3400" spc="445">
                <a:solidFill>
                  <a:srgbClr val="ECE6E1"/>
                </a:solidFill>
                <a:latin typeface="Arial"/>
                <a:cs typeface="Arial"/>
              </a:rPr>
              <a:t>SENDS </a:t>
            </a:r>
            <a:r>
              <a:rPr dirty="0" sz="3400" spc="505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3400" spc="570">
                <a:solidFill>
                  <a:srgbClr val="ECE6E1"/>
                </a:solidFill>
                <a:latin typeface="Arial"/>
                <a:cs typeface="Arial"/>
              </a:rPr>
              <a:t>DATA </a:t>
            </a:r>
            <a:r>
              <a:rPr dirty="0" sz="3400" spc="535">
                <a:solidFill>
                  <a:srgbClr val="ECE6E1"/>
                </a:solidFill>
                <a:latin typeface="Arial"/>
                <a:cs typeface="Arial"/>
              </a:rPr>
              <a:t>TO </a:t>
            </a:r>
            <a:r>
              <a:rPr dirty="0" sz="3400" spc="560">
                <a:solidFill>
                  <a:srgbClr val="ECE6E1"/>
                </a:solidFill>
                <a:latin typeface="Arial"/>
                <a:cs typeface="Arial"/>
              </a:rPr>
              <a:t>ATMEGA </a:t>
            </a:r>
            <a:r>
              <a:rPr dirty="0" sz="3400" spc="545">
                <a:solidFill>
                  <a:srgbClr val="ECE6E1"/>
                </a:solidFill>
                <a:latin typeface="Arial"/>
                <a:cs typeface="Arial"/>
              </a:rPr>
              <a:t>16. </a:t>
            </a:r>
            <a:r>
              <a:rPr dirty="0" sz="3400" spc="505">
                <a:solidFill>
                  <a:srgbClr val="ECE6E1"/>
                </a:solidFill>
                <a:latin typeface="Arial"/>
                <a:cs typeface="Arial"/>
              </a:rPr>
              <a:t>THE  </a:t>
            </a:r>
            <a:r>
              <a:rPr dirty="0" sz="3400" spc="560">
                <a:solidFill>
                  <a:srgbClr val="ECE6E1"/>
                </a:solidFill>
                <a:latin typeface="Arial"/>
                <a:cs typeface="Arial"/>
              </a:rPr>
              <a:t>ATMEGA</a:t>
            </a:r>
            <a:r>
              <a:rPr dirty="0" sz="3400" spc="-18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505">
                <a:solidFill>
                  <a:srgbClr val="ECE6E1"/>
                </a:solidFill>
                <a:latin typeface="Arial"/>
                <a:cs typeface="Arial"/>
              </a:rPr>
              <a:t>BOARD</a:t>
            </a:r>
            <a:r>
              <a:rPr dirty="0" sz="3400" spc="-18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355">
                <a:solidFill>
                  <a:srgbClr val="ECE6E1"/>
                </a:solidFill>
                <a:latin typeface="Arial"/>
                <a:cs typeface="Arial"/>
              </a:rPr>
              <a:t>PROCESSES</a:t>
            </a:r>
            <a:r>
              <a:rPr dirty="0" sz="3400" spc="-18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505">
                <a:solidFill>
                  <a:srgbClr val="ECE6E1"/>
                </a:solidFill>
                <a:latin typeface="Arial"/>
                <a:cs typeface="Arial"/>
              </a:rPr>
              <a:t>THE</a:t>
            </a:r>
            <a:r>
              <a:rPr dirty="0" sz="3400" spc="-18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570">
                <a:solidFill>
                  <a:srgbClr val="ECE6E1"/>
                </a:solidFill>
                <a:latin typeface="Arial"/>
                <a:cs typeface="Arial"/>
              </a:rPr>
              <a:t>DATA</a:t>
            </a:r>
            <a:r>
              <a:rPr dirty="0" sz="3400" spc="-18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645">
                <a:solidFill>
                  <a:srgbClr val="ECE6E1"/>
                </a:solidFill>
                <a:latin typeface="Arial"/>
                <a:cs typeface="Arial"/>
              </a:rPr>
              <a:t>AND  </a:t>
            </a:r>
            <a:r>
              <a:rPr dirty="0" sz="3400" spc="415">
                <a:solidFill>
                  <a:srgbClr val="ECE6E1"/>
                </a:solidFill>
                <a:latin typeface="Arial"/>
                <a:cs typeface="Arial"/>
              </a:rPr>
              <a:t>PRINTS</a:t>
            </a:r>
            <a:r>
              <a:rPr dirty="0" sz="3400" spc="-18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505">
                <a:solidFill>
                  <a:srgbClr val="ECE6E1"/>
                </a:solidFill>
                <a:latin typeface="Arial"/>
                <a:cs typeface="Arial"/>
              </a:rPr>
              <a:t>THE</a:t>
            </a:r>
            <a:r>
              <a:rPr dirty="0" sz="3400" spc="-18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525">
                <a:solidFill>
                  <a:srgbClr val="ECE6E1"/>
                </a:solidFill>
                <a:latin typeface="Arial"/>
                <a:cs typeface="Arial"/>
              </a:rPr>
              <a:t>BILL</a:t>
            </a:r>
            <a:r>
              <a:rPr dirty="0" sz="3400" spc="-18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655">
                <a:solidFill>
                  <a:srgbClr val="ECE6E1"/>
                </a:solidFill>
                <a:latin typeface="Arial"/>
                <a:cs typeface="Arial"/>
              </a:rPr>
              <a:t>ON</a:t>
            </a:r>
            <a:r>
              <a:rPr dirty="0" sz="3400" spc="-18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505">
                <a:solidFill>
                  <a:srgbClr val="ECE6E1"/>
                </a:solidFill>
                <a:latin typeface="Arial"/>
                <a:cs typeface="Arial"/>
              </a:rPr>
              <a:t>THE</a:t>
            </a:r>
            <a:r>
              <a:rPr dirty="0" sz="3400" spc="-18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00" spc="475">
                <a:solidFill>
                  <a:srgbClr val="ECE6E1"/>
                </a:solidFill>
                <a:latin typeface="Arial"/>
                <a:cs typeface="Arial"/>
              </a:rPr>
              <a:t>LCD.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62" y="725855"/>
            <a:ext cx="0" cy="1457325"/>
          </a:xfrm>
          <a:custGeom>
            <a:avLst/>
            <a:gdLst/>
            <a:ahLst/>
            <a:cxnLst/>
            <a:rect l="l" t="t" r="r" b="b"/>
            <a:pathLst>
              <a:path w="0" h="1457325">
                <a:moveTo>
                  <a:pt x="0" y="0"/>
                </a:moveTo>
                <a:lnTo>
                  <a:pt x="0" y="1457325"/>
                </a:lnTo>
              </a:path>
            </a:pathLst>
          </a:custGeom>
          <a:ln w="9525">
            <a:solidFill>
              <a:srgbClr val="FF49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5931" y="1299743"/>
            <a:ext cx="16602075" cy="7715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7377430" cy="2230120"/>
          </a:xfrm>
          <a:custGeom>
            <a:avLst/>
            <a:gdLst/>
            <a:ahLst/>
            <a:cxnLst/>
            <a:rect l="l" t="t" r="r" b="b"/>
            <a:pathLst>
              <a:path w="7377430" h="2230120">
                <a:moveTo>
                  <a:pt x="0" y="0"/>
                </a:moveTo>
                <a:lnTo>
                  <a:pt x="7377125" y="0"/>
                </a:lnTo>
                <a:lnTo>
                  <a:pt x="0" y="2229777"/>
                </a:lnTo>
                <a:lnTo>
                  <a:pt x="0" y="0"/>
                </a:lnTo>
                <a:close/>
              </a:path>
            </a:pathLst>
          </a:custGeom>
          <a:solidFill>
            <a:srgbClr val="FF493A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814810" y="7685836"/>
            <a:ext cx="5473700" cy="2601595"/>
          </a:xfrm>
          <a:custGeom>
            <a:avLst/>
            <a:gdLst/>
            <a:ahLst/>
            <a:cxnLst/>
            <a:rect l="l" t="t" r="r" b="b"/>
            <a:pathLst>
              <a:path w="5473700" h="2601595">
                <a:moveTo>
                  <a:pt x="5473191" y="0"/>
                </a:moveTo>
                <a:lnTo>
                  <a:pt x="5473191" y="2601163"/>
                </a:lnTo>
                <a:lnTo>
                  <a:pt x="0" y="2601163"/>
                </a:lnTo>
                <a:lnTo>
                  <a:pt x="5473191" y="0"/>
                </a:lnTo>
                <a:close/>
              </a:path>
            </a:pathLst>
          </a:custGeom>
          <a:solidFill>
            <a:srgbClr val="ECE6E1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F49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47750" y="1568983"/>
            <a:ext cx="3905250" cy="6419850"/>
          </a:xfrm>
          <a:custGeom>
            <a:avLst/>
            <a:gdLst/>
            <a:ahLst/>
            <a:cxnLst/>
            <a:rect l="l" t="t" r="r" b="b"/>
            <a:pathLst>
              <a:path w="3905250" h="6419850">
                <a:moveTo>
                  <a:pt x="0" y="0"/>
                </a:moveTo>
                <a:lnTo>
                  <a:pt x="3905250" y="0"/>
                </a:lnTo>
                <a:lnTo>
                  <a:pt x="3905250" y="6419850"/>
                </a:lnTo>
                <a:lnTo>
                  <a:pt x="0" y="6419850"/>
                </a:lnTo>
                <a:lnTo>
                  <a:pt x="0" y="0"/>
                </a:lnTo>
                <a:close/>
              </a:path>
            </a:pathLst>
          </a:custGeom>
          <a:solidFill>
            <a:srgbClr val="1F20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43500" y="2838450"/>
            <a:ext cx="3905250" cy="6419850"/>
          </a:xfrm>
          <a:custGeom>
            <a:avLst/>
            <a:gdLst/>
            <a:ahLst/>
            <a:cxnLst/>
            <a:rect l="l" t="t" r="r" b="b"/>
            <a:pathLst>
              <a:path w="3905250" h="6419850">
                <a:moveTo>
                  <a:pt x="0" y="0"/>
                </a:moveTo>
                <a:lnTo>
                  <a:pt x="3905250" y="0"/>
                </a:lnTo>
                <a:lnTo>
                  <a:pt x="3905250" y="6419850"/>
                </a:lnTo>
                <a:lnTo>
                  <a:pt x="0" y="6419850"/>
                </a:lnTo>
                <a:lnTo>
                  <a:pt x="0" y="0"/>
                </a:lnTo>
                <a:close/>
              </a:path>
            </a:pathLst>
          </a:custGeom>
          <a:solidFill>
            <a:srgbClr val="ECE6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239250" y="1568983"/>
            <a:ext cx="3905250" cy="6419850"/>
          </a:xfrm>
          <a:custGeom>
            <a:avLst/>
            <a:gdLst/>
            <a:ahLst/>
            <a:cxnLst/>
            <a:rect l="l" t="t" r="r" b="b"/>
            <a:pathLst>
              <a:path w="3905250" h="6419850">
                <a:moveTo>
                  <a:pt x="0" y="0"/>
                </a:moveTo>
                <a:lnTo>
                  <a:pt x="3905250" y="0"/>
                </a:lnTo>
                <a:lnTo>
                  <a:pt x="3905250" y="6419850"/>
                </a:lnTo>
                <a:lnTo>
                  <a:pt x="0" y="6419850"/>
                </a:lnTo>
                <a:lnTo>
                  <a:pt x="0" y="0"/>
                </a:lnTo>
                <a:close/>
              </a:path>
            </a:pathLst>
          </a:custGeom>
          <a:solidFill>
            <a:srgbClr val="1F20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87491" y="2335314"/>
            <a:ext cx="2669540" cy="5524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450" spc="240" i="1">
                <a:latin typeface="Arial"/>
                <a:cs typeface="Arial"/>
              </a:rPr>
              <a:t>LOAD</a:t>
            </a:r>
            <a:r>
              <a:rPr dirty="0" sz="3450" spc="-145" i="1">
                <a:latin typeface="Arial"/>
                <a:cs typeface="Arial"/>
              </a:rPr>
              <a:t> </a:t>
            </a:r>
            <a:r>
              <a:rPr dirty="0" sz="3450" spc="229" i="1">
                <a:latin typeface="Arial"/>
                <a:cs typeface="Arial"/>
              </a:rPr>
              <a:t>CELL</a:t>
            </a:r>
            <a:endParaRPr sz="3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645" y="3315063"/>
            <a:ext cx="3909060" cy="34842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 indent="-635">
              <a:lnSpc>
                <a:spcPct val="131900"/>
              </a:lnSpc>
              <a:spcBef>
                <a:spcPts val="90"/>
              </a:spcBef>
            </a:pPr>
            <a:r>
              <a:rPr dirty="0" sz="2150" spc="15">
                <a:solidFill>
                  <a:srgbClr val="ECE6E1"/>
                </a:solidFill>
                <a:latin typeface="Arial"/>
                <a:cs typeface="Arial"/>
              </a:rPr>
              <a:t>A</a:t>
            </a:r>
            <a:r>
              <a:rPr dirty="0" sz="21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150" spc="105">
                <a:solidFill>
                  <a:srgbClr val="ECE6E1"/>
                </a:solidFill>
                <a:latin typeface="Arial"/>
                <a:cs typeface="Arial"/>
              </a:rPr>
              <a:t>load</a:t>
            </a:r>
            <a:r>
              <a:rPr dirty="0" sz="21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150" spc="85">
                <a:solidFill>
                  <a:srgbClr val="ECE6E1"/>
                </a:solidFill>
                <a:latin typeface="Arial"/>
                <a:cs typeface="Arial"/>
              </a:rPr>
              <a:t>cell</a:t>
            </a:r>
            <a:r>
              <a:rPr dirty="0" sz="21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150" spc="10">
                <a:solidFill>
                  <a:srgbClr val="ECE6E1"/>
                </a:solidFill>
                <a:latin typeface="Arial"/>
                <a:cs typeface="Arial"/>
              </a:rPr>
              <a:t>is</a:t>
            </a:r>
            <a:r>
              <a:rPr dirty="0" sz="21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150" spc="5">
                <a:solidFill>
                  <a:srgbClr val="ECE6E1"/>
                </a:solidFill>
                <a:latin typeface="Arial"/>
                <a:cs typeface="Arial"/>
              </a:rPr>
              <a:t>a</a:t>
            </a:r>
            <a:r>
              <a:rPr dirty="0" sz="21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150" spc="80">
                <a:solidFill>
                  <a:srgbClr val="ECE6E1"/>
                </a:solidFill>
                <a:latin typeface="Arial"/>
                <a:cs typeface="Arial"/>
              </a:rPr>
              <a:t>transducer</a:t>
            </a:r>
            <a:r>
              <a:rPr dirty="0" sz="21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150" spc="95">
                <a:solidFill>
                  <a:srgbClr val="ECE6E1"/>
                </a:solidFill>
                <a:latin typeface="Arial"/>
                <a:cs typeface="Arial"/>
              </a:rPr>
              <a:t>that  </a:t>
            </a:r>
            <a:r>
              <a:rPr dirty="0" sz="2150" spc="10">
                <a:solidFill>
                  <a:srgbClr val="ECE6E1"/>
                </a:solidFill>
                <a:latin typeface="Arial"/>
                <a:cs typeface="Arial"/>
              </a:rPr>
              <a:t>is</a:t>
            </a:r>
            <a:r>
              <a:rPr dirty="0" sz="21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150" spc="90">
                <a:solidFill>
                  <a:srgbClr val="ECE6E1"/>
                </a:solidFill>
                <a:latin typeface="Arial"/>
                <a:cs typeface="Arial"/>
              </a:rPr>
              <a:t>used</a:t>
            </a:r>
            <a:r>
              <a:rPr dirty="0" sz="2150" spc="-11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150" spc="120">
                <a:solidFill>
                  <a:srgbClr val="ECE6E1"/>
                </a:solidFill>
                <a:latin typeface="Arial"/>
                <a:cs typeface="Arial"/>
              </a:rPr>
              <a:t>to</a:t>
            </a:r>
            <a:r>
              <a:rPr dirty="0" sz="21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150" spc="60">
                <a:solidFill>
                  <a:srgbClr val="ECE6E1"/>
                </a:solidFill>
                <a:latin typeface="Arial"/>
                <a:cs typeface="Arial"/>
              </a:rPr>
              <a:t>create</a:t>
            </a:r>
            <a:r>
              <a:rPr dirty="0" sz="2150" spc="-11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150" spc="75">
                <a:solidFill>
                  <a:srgbClr val="ECE6E1"/>
                </a:solidFill>
                <a:latin typeface="Arial"/>
                <a:cs typeface="Arial"/>
              </a:rPr>
              <a:t>an</a:t>
            </a:r>
            <a:r>
              <a:rPr dirty="0" sz="21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150" spc="70">
                <a:solidFill>
                  <a:srgbClr val="ECE6E1"/>
                </a:solidFill>
                <a:latin typeface="Arial"/>
                <a:cs typeface="Arial"/>
              </a:rPr>
              <a:t>electrical  </a:t>
            </a:r>
            <a:r>
              <a:rPr dirty="0" sz="2150" spc="75">
                <a:solidFill>
                  <a:srgbClr val="ECE6E1"/>
                </a:solidFill>
                <a:latin typeface="Arial"/>
                <a:cs typeface="Arial"/>
              </a:rPr>
              <a:t>signal </a:t>
            </a:r>
            <a:r>
              <a:rPr dirty="0" sz="2150" spc="105">
                <a:solidFill>
                  <a:srgbClr val="ECE6E1"/>
                </a:solidFill>
                <a:latin typeface="Arial"/>
                <a:cs typeface="Arial"/>
              </a:rPr>
              <a:t>whose </a:t>
            </a:r>
            <a:r>
              <a:rPr dirty="0" sz="2150" spc="120">
                <a:solidFill>
                  <a:srgbClr val="ECE6E1"/>
                </a:solidFill>
                <a:latin typeface="Arial"/>
                <a:cs typeface="Arial"/>
              </a:rPr>
              <a:t>magnitude </a:t>
            </a:r>
            <a:r>
              <a:rPr dirty="0" sz="2150" spc="10">
                <a:solidFill>
                  <a:srgbClr val="ECE6E1"/>
                </a:solidFill>
                <a:latin typeface="Arial"/>
                <a:cs typeface="Arial"/>
              </a:rPr>
              <a:t>is  </a:t>
            </a:r>
            <a:r>
              <a:rPr dirty="0" sz="2150" spc="90">
                <a:solidFill>
                  <a:srgbClr val="ECE6E1"/>
                </a:solidFill>
                <a:latin typeface="Arial"/>
                <a:cs typeface="Arial"/>
              </a:rPr>
              <a:t>directly </a:t>
            </a:r>
            <a:r>
              <a:rPr dirty="0" sz="2150" spc="105">
                <a:solidFill>
                  <a:srgbClr val="ECE6E1"/>
                </a:solidFill>
                <a:latin typeface="Arial"/>
                <a:cs typeface="Arial"/>
              </a:rPr>
              <a:t>proportional </a:t>
            </a:r>
            <a:r>
              <a:rPr dirty="0" sz="2150" spc="120">
                <a:solidFill>
                  <a:srgbClr val="ECE6E1"/>
                </a:solidFill>
                <a:latin typeface="Arial"/>
                <a:cs typeface="Arial"/>
              </a:rPr>
              <a:t>to </a:t>
            </a:r>
            <a:r>
              <a:rPr dirty="0" sz="2150" spc="100">
                <a:solidFill>
                  <a:srgbClr val="ECE6E1"/>
                </a:solidFill>
                <a:latin typeface="Arial"/>
                <a:cs typeface="Arial"/>
              </a:rPr>
              <a:t>the  </a:t>
            </a:r>
            <a:r>
              <a:rPr dirty="0" sz="2150" spc="80">
                <a:solidFill>
                  <a:srgbClr val="ECE6E1"/>
                </a:solidFill>
                <a:latin typeface="Arial"/>
                <a:cs typeface="Arial"/>
              </a:rPr>
              <a:t>force </a:t>
            </a:r>
            <a:r>
              <a:rPr dirty="0" sz="2150" spc="130">
                <a:solidFill>
                  <a:srgbClr val="ECE6E1"/>
                </a:solidFill>
                <a:latin typeface="Arial"/>
                <a:cs typeface="Arial"/>
              </a:rPr>
              <a:t>being </a:t>
            </a:r>
            <a:r>
              <a:rPr dirty="0" sz="2150" spc="55">
                <a:solidFill>
                  <a:srgbClr val="ECE6E1"/>
                </a:solidFill>
                <a:latin typeface="Arial"/>
                <a:cs typeface="Arial"/>
              </a:rPr>
              <a:t>measured. </a:t>
            </a:r>
            <a:r>
              <a:rPr dirty="0" sz="2150" spc="90">
                <a:solidFill>
                  <a:srgbClr val="ECE6E1"/>
                </a:solidFill>
                <a:latin typeface="Arial"/>
                <a:cs typeface="Arial"/>
              </a:rPr>
              <a:t>The  </a:t>
            </a:r>
            <a:r>
              <a:rPr dirty="0" sz="2150" spc="60">
                <a:solidFill>
                  <a:srgbClr val="ECE6E1"/>
                </a:solidFill>
                <a:latin typeface="Arial"/>
                <a:cs typeface="Arial"/>
              </a:rPr>
              <a:t>various</a:t>
            </a:r>
            <a:r>
              <a:rPr dirty="0" sz="2150" spc="-12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150" spc="105">
                <a:solidFill>
                  <a:srgbClr val="ECE6E1"/>
                </a:solidFill>
                <a:latin typeface="Arial"/>
                <a:cs typeface="Arial"/>
              </a:rPr>
              <a:t>load</a:t>
            </a:r>
            <a:r>
              <a:rPr dirty="0" sz="21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150" spc="85">
                <a:solidFill>
                  <a:srgbClr val="ECE6E1"/>
                </a:solidFill>
                <a:latin typeface="Arial"/>
                <a:cs typeface="Arial"/>
              </a:rPr>
              <a:t>cell</a:t>
            </a:r>
            <a:r>
              <a:rPr dirty="0" sz="21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150" spc="80">
                <a:solidFill>
                  <a:srgbClr val="ECE6E1"/>
                </a:solidFill>
                <a:latin typeface="Arial"/>
                <a:cs typeface="Arial"/>
              </a:rPr>
              <a:t>types</a:t>
            </a:r>
            <a:r>
              <a:rPr dirty="0" sz="21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150" spc="114">
                <a:solidFill>
                  <a:srgbClr val="ECE6E1"/>
                </a:solidFill>
                <a:latin typeface="Arial"/>
                <a:cs typeface="Arial"/>
              </a:rPr>
              <a:t>include  </a:t>
            </a:r>
            <a:r>
              <a:rPr dirty="0" sz="2150" spc="80">
                <a:solidFill>
                  <a:srgbClr val="ECE6E1"/>
                </a:solidFill>
                <a:latin typeface="Arial"/>
                <a:cs typeface="Arial"/>
              </a:rPr>
              <a:t>hydraulic, </a:t>
            </a:r>
            <a:r>
              <a:rPr dirty="0" sz="2150" spc="90">
                <a:solidFill>
                  <a:srgbClr val="ECE6E1"/>
                </a:solidFill>
                <a:latin typeface="Arial"/>
                <a:cs typeface="Arial"/>
              </a:rPr>
              <a:t>pneumatic, </a:t>
            </a:r>
            <a:r>
              <a:rPr dirty="0" sz="2150" spc="114">
                <a:solidFill>
                  <a:srgbClr val="ECE6E1"/>
                </a:solidFill>
                <a:latin typeface="Arial"/>
                <a:cs typeface="Arial"/>
              </a:rPr>
              <a:t>and  </a:t>
            </a:r>
            <a:r>
              <a:rPr dirty="0" sz="2150" spc="55">
                <a:solidFill>
                  <a:srgbClr val="ECE6E1"/>
                </a:solidFill>
                <a:latin typeface="Arial"/>
                <a:cs typeface="Arial"/>
              </a:rPr>
              <a:t>strain</a:t>
            </a:r>
            <a:r>
              <a:rPr dirty="0" sz="21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150" spc="80">
                <a:solidFill>
                  <a:srgbClr val="ECE6E1"/>
                </a:solidFill>
                <a:latin typeface="Arial"/>
                <a:cs typeface="Arial"/>
              </a:rPr>
              <a:t>gauge.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9250" y="2014546"/>
            <a:ext cx="3905250" cy="55359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000760">
              <a:lnSpc>
                <a:spcPct val="100000"/>
              </a:lnSpc>
              <a:spcBef>
                <a:spcPts val="135"/>
              </a:spcBef>
            </a:pPr>
            <a:r>
              <a:rPr dirty="0" sz="3050" spc="185" i="1">
                <a:solidFill>
                  <a:srgbClr val="FF493A"/>
                </a:solidFill>
                <a:latin typeface="Arial"/>
                <a:cs typeface="Arial"/>
              </a:rPr>
              <a:t>ESP</a:t>
            </a:r>
            <a:r>
              <a:rPr dirty="0" sz="2350" spc="185" i="1">
                <a:solidFill>
                  <a:srgbClr val="FF493A"/>
                </a:solidFill>
                <a:latin typeface="Arial"/>
                <a:cs typeface="Arial"/>
              </a:rPr>
              <a:t>-</a:t>
            </a:r>
            <a:r>
              <a:rPr dirty="0" sz="3050" spc="185" i="1">
                <a:solidFill>
                  <a:srgbClr val="FF493A"/>
                </a:solidFill>
                <a:latin typeface="Arial"/>
                <a:cs typeface="Arial"/>
              </a:rPr>
              <a:t>8266</a:t>
            </a:r>
            <a:endParaRPr sz="3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Times New Roman"/>
              <a:cs typeface="Times New Roman"/>
            </a:endParaRPr>
          </a:p>
          <a:p>
            <a:pPr algn="ctr" marL="233045" marR="214629">
              <a:lnSpc>
                <a:spcPct val="130000"/>
              </a:lnSpc>
            </a:pPr>
            <a:r>
              <a:rPr dirty="0" sz="1950" spc="65">
                <a:solidFill>
                  <a:srgbClr val="ECE6E1"/>
                </a:solidFill>
                <a:latin typeface="Arial"/>
                <a:cs typeface="Arial"/>
              </a:rPr>
              <a:t>The</a:t>
            </a:r>
            <a:r>
              <a:rPr dirty="0" sz="19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5">
                <a:solidFill>
                  <a:srgbClr val="ECE6E1"/>
                </a:solidFill>
                <a:latin typeface="Arial"/>
                <a:cs typeface="Arial"/>
              </a:rPr>
              <a:t>ESP8266</a:t>
            </a:r>
            <a:r>
              <a:rPr dirty="0" sz="19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>
                <a:solidFill>
                  <a:srgbClr val="ECE6E1"/>
                </a:solidFill>
                <a:latin typeface="Arial"/>
                <a:cs typeface="Arial"/>
              </a:rPr>
              <a:t>is</a:t>
            </a:r>
            <a:r>
              <a:rPr dirty="0" sz="19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ECE6E1"/>
                </a:solidFill>
                <a:latin typeface="Arial"/>
                <a:cs typeface="Arial"/>
              </a:rPr>
              <a:t>a</a:t>
            </a:r>
            <a:r>
              <a:rPr dirty="0" sz="19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70">
                <a:solidFill>
                  <a:srgbClr val="ECE6E1"/>
                </a:solidFill>
                <a:latin typeface="Arial"/>
                <a:cs typeface="Arial"/>
              </a:rPr>
              <a:t>low</a:t>
            </a:r>
            <a:r>
              <a:rPr dirty="0" sz="1800" spc="70">
                <a:solidFill>
                  <a:srgbClr val="ECE6E1"/>
                </a:solidFill>
                <a:latin typeface="Arial"/>
                <a:cs typeface="Arial"/>
              </a:rPr>
              <a:t>-</a:t>
            </a:r>
            <a:r>
              <a:rPr dirty="0" sz="1950" spc="70">
                <a:solidFill>
                  <a:srgbClr val="ECE6E1"/>
                </a:solidFill>
                <a:latin typeface="Arial"/>
                <a:cs typeface="Arial"/>
              </a:rPr>
              <a:t>cost</a:t>
            </a:r>
            <a:r>
              <a:rPr dirty="0" sz="19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30">
                <a:solidFill>
                  <a:srgbClr val="ECE6E1"/>
                </a:solidFill>
                <a:latin typeface="Arial"/>
                <a:cs typeface="Arial"/>
              </a:rPr>
              <a:t>Wi</a:t>
            </a:r>
            <a:r>
              <a:rPr dirty="0" sz="1800" spc="30">
                <a:solidFill>
                  <a:srgbClr val="ECE6E1"/>
                </a:solidFill>
                <a:latin typeface="Arial"/>
                <a:cs typeface="Arial"/>
              </a:rPr>
              <a:t>-  </a:t>
            </a:r>
            <a:r>
              <a:rPr dirty="0" sz="1950">
                <a:solidFill>
                  <a:srgbClr val="ECE6E1"/>
                </a:solidFill>
                <a:latin typeface="Arial"/>
                <a:cs typeface="Arial"/>
              </a:rPr>
              <a:t>Fi </a:t>
            </a:r>
            <a:r>
              <a:rPr dirty="0" sz="1950" spc="85">
                <a:solidFill>
                  <a:srgbClr val="ECE6E1"/>
                </a:solidFill>
                <a:latin typeface="Arial"/>
                <a:cs typeface="Arial"/>
              </a:rPr>
              <a:t>microchip </a:t>
            </a:r>
            <a:r>
              <a:rPr dirty="0" sz="1950" spc="110">
                <a:solidFill>
                  <a:srgbClr val="ECE6E1"/>
                </a:solidFill>
                <a:latin typeface="Arial"/>
                <a:cs typeface="Arial"/>
              </a:rPr>
              <a:t>with </a:t>
            </a:r>
            <a:r>
              <a:rPr dirty="0" sz="1950" spc="70">
                <a:solidFill>
                  <a:srgbClr val="ECE6E1"/>
                </a:solidFill>
                <a:latin typeface="Arial"/>
                <a:cs typeface="Arial"/>
              </a:rPr>
              <a:t>full </a:t>
            </a:r>
            <a:r>
              <a:rPr dirty="0" sz="1950" spc="-5">
                <a:solidFill>
                  <a:srgbClr val="ECE6E1"/>
                </a:solidFill>
                <a:latin typeface="Arial"/>
                <a:cs typeface="Arial"/>
              </a:rPr>
              <a:t>TCP</a:t>
            </a:r>
            <a:r>
              <a:rPr dirty="0" sz="1800" spc="-5">
                <a:solidFill>
                  <a:srgbClr val="ECE6E1"/>
                </a:solidFill>
                <a:latin typeface="Arial"/>
                <a:cs typeface="Arial"/>
              </a:rPr>
              <a:t>/</a:t>
            </a:r>
            <a:r>
              <a:rPr dirty="0" sz="1950" spc="-5">
                <a:solidFill>
                  <a:srgbClr val="ECE6E1"/>
                </a:solidFill>
                <a:latin typeface="Arial"/>
                <a:cs typeface="Arial"/>
              </a:rPr>
              <a:t>IP  </a:t>
            </a:r>
            <a:r>
              <a:rPr dirty="0" sz="1950" spc="40">
                <a:solidFill>
                  <a:srgbClr val="ECE6E1"/>
                </a:solidFill>
                <a:latin typeface="Arial"/>
                <a:cs typeface="Arial"/>
              </a:rPr>
              <a:t>stack </a:t>
            </a:r>
            <a:r>
              <a:rPr dirty="0" sz="1950" spc="90">
                <a:solidFill>
                  <a:srgbClr val="ECE6E1"/>
                </a:solidFill>
                <a:latin typeface="Arial"/>
                <a:cs typeface="Arial"/>
              </a:rPr>
              <a:t>and </a:t>
            </a:r>
            <a:r>
              <a:rPr dirty="0" sz="1950" spc="70">
                <a:solidFill>
                  <a:srgbClr val="ECE6E1"/>
                </a:solidFill>
                <a:latin typeface="Arial"/>
                <a:cs typeface="Arial"/>
              </a:rPr>
              <a:t>microcontroller  capability </a:t>
            </a:r>
            <a:r>
              <a:rPr dirty="0" sz="1950" spc="105">
                <a:solidFill>
                  <a:srgbClr val="ECE6E1"/>
                </a:solidFill>
                <a:latin typeface="Arial"/>
                <a:cs typeface="Arial"/>
              </a:rPr>
              <a:t>produced by  </a:t>
            </a:r>
            <a:r>
              <a:rPr dirty="0" sz="1950" spc="45">
                <a:solidFill>
                  <a:srgbClr val="ECE6E1"/>
                </a:solidFill>
                <a:latin typeface="Arial"/>
                <a:cs typeface="Arial"/>
              </a:rPr>
              <a:t>Shanghai</a:t>
            </a:r>
            <a:r>
              <a:rPr dirty="0" sz="1800" spc="45">
                <a:solidFill>
                  <a:srgbClr val="ECE6E1"/>
                </a:solidFill>
                <a:latin typeface="Arial"/>
                <a:cs typeface="Arial"/>
              </a:rPr>
              <a:t>-</a:t>
            </a:r>
            <a:r>
              <a:rPr dirty="0" sz="1950" spc="45">
                <a:solidFill>
                  <a:srgbClr val="ECE6E1"/>
                </a:solidFill>
                <a:latin typeface="Arial"/>
                <a:cs typeface="Arial"/>
              </a:rPr>
              <a:t>based </a:t>
            </a:r>
            <a:r>
              <a:rPr dirty="0" sz="1950" spc="40">
                <a:solidFill>
                  <a:srgbClr val="ECE6E1"/>
                </a:solidFill>
                <a:latin typeface="Arial"/>
                <a:cs typeface="Arial"/>
              </a:rPr>
              <a:t>Chinese  </a:t>
            </a:r>
            <a:r>
              <a:rPr dirty="0" sz="1950" spc="60">
                <a:solidFill>
                  <a:srgbClr val="ECE6E1"/>
                </a:solidFill>
                <a:latin typeface="Arial"/>
                <a:cs typeface="Arial"/>
              </a:rPr>
              <a:t>manufacturer </a:t>
            </a:r>
            <a:r>
              <a:rPr dirty="0" sz="1950" spc="5">
                <a:solidFill>
                  <a:srgbClr val="ECE6E1"/>
                </a:solidFill>
                <a:latin typeface="Arial"/>
                <a:cs typeface="Arial"/>
              </a:rPr>
              <a:t>Espressif  </a:t>
            </a:r>
            <a:r>
              <a:rPr dirty="0" sz="1950" spc="-5">
                <a:solidFill>
                  <a:srgbClr val="ECE6E1"/>
                </a:solidFill>
                <a:latin typeface="Arial"/>
                <a:cs typeface="Arial"/>
              </a:rPr>
              <a:t>Systems.</a:t>
            </a:r>
            <a:endParaRPr sz="1950">
              <a:latin typeface="Arial"/>
              <a:cs typeface="Arial"/>
            </a:endParaRPr>
          </a:p>
          <a:p>
            <a:pPr algn="ctr" marL="201930" marR="238760" indent="-635">
              <a:lnSpc>
                <a:spcPct val="130000"/>
              </a:lnSpc>
            </a:pPr>
            <a:r>
              <a:rPr dirty="0" sz="1950" spc="65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1950" spc="100">
                <a:solidFill>
                  <a:srgbClr val="ECE6E1"/>
                </a:solidFill>
                <a:latin typeface="Arial"/>
                <a:cs typeface="Arial"/>
              </a:rPr>
              <a:t>chip </a:t>
            </a:r>
            <a:r>
              <a:rPr dirty="0" sz="1950" spc="30">
                <a:solidFill>
                  <a:srgbClr val="ECE6E1"/>
                </a:solidFill>
                <a:latin typeface="Arial"/>
                <a:cs typeface="Arial"/>
              </a:rPr>
              <a:t>first </a:t>
            </a:r>
            <a:r>
              <a:rPr dirty="0" sz="1950" spc="55">
                <a:solidFill>
                  <a:srgbClr val="ECE6E1"/>
                </a:solidFill>
                <a:latin typeface="Arial"/>
                <a:cs typeface="Arial"/>
              </a:rPr>
              <a:t>came </a:t>
            </a:r>
            <a:r>
              <a:rPr dirty="0" sz="1950" spc="95">
                <a:solidFill>
                  <a:srgbClr val="ECE6E1"/>
                </a:solidFill>
                <a:latin typeface="Arial"/>
                <a:cs typeface="Arial"/>
              </a:rPr>
              <a:t>to </a:t>
            </a:r>
            <a:r>
              <a:rPr dirty="0" sz="1950" spc="75">
                <a:solidFill>
                  <a:srgbClr val="ECE6E1"/>
                </a:solidFill>
                <a:latin typeface="Arial"/>
                <a:cs typeface="Arial"/>
              </a:rPr>
              <a:t>the  attention</a:t>
            </a:r>
            <a:r>
              <a:rPr dirty="0" sz="1950" spc="-12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75">
                <a:solidFill>
                  <a:srgbClr val="ECE6E1"/>
                </a:solidFill>
                <a:latin typeface="Arial"/>
                <a:cs typeface="Arial"/>
              </a:rPr>
              <a:t>of</a:t>
            </a:r>
            <a:r>
              <a:rPr dirty="0" sz="19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60">
                <a:solidFill>
                  <a:srgbClr val="ECE6E1"/>
                </a:solidFill>
                <a:latin typeface="Arial"/>
                <a:cs typeface="Arial"/>
              </a:rPr>
              <a:t>western</a:t>
            </a:r>
            <a:r>
              <a:rPr dirty="0" sz="19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30">
                <a:solidFill>
                  <a:srgbClr val="ECE6E1"/>
                </a:solidFill>
                <a:latin typeface="Arial"/>
                <a:cs typeface="Arial"/>
              </a:rPr>
              <a:t>makers</a:t>
            </a:r>
            <a:r>
              <a:rPr dirty="0" sz="19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80">
                <a:solidFill>
                  <a:srgbClr val="ECE6E1"/>
                </a:solidFill>
                <a:latin typeface="Arial"/>
                <a:cs typeface="Arial"/>
              </a:rPr>
              <a:t>in </a:t>
            </a:r>
            <a:r>
              <a:rPr dirty="0" sz="1950" spc="5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70">
                <a:solidFill>
                  <a:srgbClr val="ECE6E1"/>
                </a:solidFill>
                <a:latin typeface="Arial"/>
                <a:cs typeface="Arial"/>
              </a:rPr>
              <a:t>August</a:t>
            </a:r>
            <a:r>
              <a:rPr dirty="0" sz="19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90">
                <a:solidFill>
                  <a:srgbClr val="ECE6E1"/>
                </a:solidFill>
                <a:latin typeface="Arial"/>
                <a:cs typeface="Arial"/>
              </a:rPr>
              <a:t>2014</a:t>
            </a:r>
            <a:r>
              <a:rPr dirty="0" sz="19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110">
                <a:solidFill>
                  <a:srgbClr val="ECE6E1"/>
                </a:solidFill>
                <a:latin typeface="Arial"/>
                <a:cs typeface="Arial"/>
              </a:rPr>
              <a:t>with</a:t>
            </a:r>
            <a:r>
              <a:rPr dirty="0" sz="19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75">
                <a:solidFill>
                  <a:srgbClr val="ECE6E1"/>
                </a:solidFill>
                <a:latin typeface="Arial"/>
                <a:cs typeface="Arial"/>
              </a:rPr>
              <a:t>the</a:t>
            </a:r>
            <a:r>
              <a:rPr dirty="0" sz="1950" spc="-114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-30">
                <a:solidFill>
                  <a:srgbClr val="ECE6E1"/>
                </a:solidFill>
                <a:latin typeface="Arial"/>
                <a:cs typeface="Arial"/>
              </a:rPr>
              <a:t>ESP</a:t>
            </a:r>
            <a:r>
              <a:rPr dirty="0" sz="1800" spc="-30">
                <a:solidFill>
                  <a:srgbClr val="ECE6E1"/>
                </a:solidFill>
                <a:latin typeface="Arial"/>
                <a:cs typeface="Arial"/>
              </a:rPr>
              <a:t>-</a:t>
            </a:r>
            <a:r>
              <a:rPr dirty="0" sz="1950" spc="-30">
                <a:solidFill>
                  <a:srgbClr val="ECE6E1"/>
                </a:solidFill>
                <a:latin typeface="Arial"/>
                <a:cs typeface="Arial"/>
              </a:rPr>
              <a:t>01  </a:t>
            </a:r>
            <a:r>
              <a:rPr dirty="0" sz="1950" spc="70">
                <a:solidFill>
                  <a:srgbClr val="ECE6E1"/>
                </a:solidFill>
                <a:latin typeface="Arial"/>
                <a:cs typeface="Arial"/>
              </a:rPr>
              <a:t>module,</a:t>
            </a:r>
            <a:r>
              <a:rPr dirty="0" sz="1950" spc="-12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70">
                <a:solidFill>
                  <a:srgbClr val="ECE6E1"/>
                </a:solidFill>
                <a:latin typeface="Arial"/>
                <a:cs typeface="Arial"/>
              </a:rPr>
              <a:t>made</a:t>
            </a:r>
            <a:r>
              <a:rPr dirty="0" sz="19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105">
                <a:solidFill>
                  <a:srgbClr val="ECE6E1"/>
                </a:solidFill>
                <a:latin typeface="Arial"/>
                <a:cs typeface="Arial"/>
              </a:rPr>
              <a:t>by</a:t>
            </a:r>
            <a:r>
              <a:rPr dirty="0" sz="19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-10">
                <a:solidFill>
                  <a:srgbClr val="ECE6E1"/>
                </a:solidFill>
                <a:latin typeface="Arial"/>
                <a:cs typeface="Arial"/>
              </a:rPr>
              <a:t>a</a:t>
            </a:r>
            <a:r>
              <a:rPr dirty="0" sz="19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65">
                <a:solidFill>
                  <a:srgbClr val="ECE6E1"/>
                </a:solidFill>
                <a:latin typeface="Arial"/>
                <a:cs typeface="Arial"/>
              </a:rPr>
              <a:t>third</a:t>
            </a:r>
            <a:r>
              <a:rPr dirty="0" sz="1800" spc="65">
                <a:solidFill>
                  <a:srgbClr val="ECE6E1"/>
                </a:solidFill>
                <a:latin typeface="Arial"/>
                <a:cs typeface="Arial"/>
              </a:rPr>
              <a:t>-</a:t>
            </a:r>
            <a:r>
              <a:rPr dirty="0" sz="1950" spc="65">
                <a:solidFill>
                  <a:srgbClr val="ECE6E1"/>
                </a:solidFill>
                <a:latin typeface="Arial"/>
                <a:cs typeface="Arial"/>
              </a:rPr>
              <a:t>party  </a:t>
            </a:r>
            <a:r>
              <a:rPr dirty="0" sz="1950" spc="60">
                <a:solidFill>
                  <a:srgbClr val="ECE6E1"/>
                </a:solidFill>
                <a:latin typeface="Arial"/>
                <a:cs typeface="Arial"/>
              </a:rPr>
              <a:t>manufacturer</a:t>
            </a:r>
            <a:r>
              <a:rPr dirty="0" sz="1950" spc="-11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1950" spc="30">
                <a:solidFill>
                  <a:srgbClr val="ECE6E1"/>
                </a:solidFill>
                <a:latin typeface="Arial"/>
                <a:cs typeface="Arial"/>
              </a:rPr>
              <a:t>Ai</a:t>
            </a:r>
            <a:r>
              <a:rPr dirty="0" sz="1800" spc="30">
                <a:solidFill>
                  <a:srgbClr val="ECE6E1"/>
                </a:solidFill>
                <a:latin typeface="Arial"/>
                <a:cs typeface="Arial"/>
              </a:rPr>
              <a:t>-</a:t>
            </a:r>
            <a:r>
              <a:rPr dirty="0" sz="1950" spc="30">
                <a:solidFill>
                  <a:srgbClr val="ECE6E1"/>
                </a:solidFill>
                <a:latin typeface="Arial"/>
                <a:cs typeface="Arial"/>
              </a:rPr>
              <a:t>Thinker.</a:t>
            </a:r>
            <a:endParaRPr sz="1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43500" y="3939775"/>
            <a:ext cx="3905250" cy="45504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43330">
              <a:lnSpc>
                <a:spcPct val="100000"/>
              </a:lnSpc>
              <a:spcBef>
                <a:spcPts val="110"/>
              </a:spcBef>
            </a:pPr>
            <a:r>
              <a:rPr dirty="0" sz="3200" spc="270" i="1">
                <a:solidFill>
                  <a:srgbClr val="FF493A"/>
                </a:solidFill>
                <a:latin typeface="Arial"/>
                <a:cs typeface="Arial"/>
              </a:rPr>
              <a:t>HX711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>
              <a:latin typeface="Times New Roman"/>
              <a:cs typeface="Times New Roman"/>
            </a:endParaRPr>
          </a:p>
          <a:p>
            <a:pPr algn="ctr" marL="145415" marR="190500" indent="-22860">
              <a:lnSpc>
                <a:spcPct val="131800"/>
              </a:lnSpc>
            </a:pPr>
            <a:r>
              <a:rPr dirty="0" sz="2000" spc="55">
                <a:solidFill>
                  <a:srgbClr val="1F202A"/>
                </a:solidFill>
                <a:latin typeface="Arial"/>
                <a:cs typeface="Arial"/>
              </a:rPr>
              <a:t>This </a:t>
            </a:r>
            <a:r>
              <a:rPr dirty="0" sz="2000" spc="114">
                <a:solidFill>
                  <a:srgbClr val="1F202A"/>
                </a:solidFill>
                <a:latin typeface="Arial"/>
                <a:cs typeface="Arial"/>
              </a:rPr>
              <a:t>module </a:t>
            </a:r>
            <a:r>
              <a:rPr dirty="0" sz="2000" spc="25">
                <a:solidFill>
                  <a:srgbClr val="1F202A"/>
                </a:solidFill>
                <a:latin typeface="Arial"/>
                <a:cs typeface="Arial"/>
              </a:rPr>
              <a:t>uses </a:t>
            </a:r>
            <a:r>
              <a:rPr dirty="0" sz="2000" spc="110">
                <a:solidFill>
                  <a:srgbClr val="1F202A"/>
                </a:solidFill>
                <a:latin typeface="Arial"/>
                <a:cs typeface="Arial"/>
              </a:rPr>
              <a:t>24 </a:t>
            </a:r>
            <a:r>
              <a:rPr dirty="0" sz="2000" spc="125">
                <a:solidFill>
                  <a:srgbClr val="1F202A"/>
                </a:solidFill>
                <a:latin typeface="Arial"/>
                <a:cs typeface="Arial"/>
              </a:rPr>
              <a:t>high  </a:t>
            </a:r>
            <a:r>
              <a:rPr dirty="0" sz="2000" spc="75">
                <a:solidFill>
                  <a:srgbClr val="1F202A"/>
                </a:solidFill>
                <a:latin typeface="Arial"/>
                <a:cs typeface="Arial"/>
              </a:rPr>
              <a:t>precision </a:t>
            </a:r>
            <a:r>
              <a:rPr dirty="0" sz="2000" spc="55">
                <a:solidFill>
                  <a:srgbClr val="1F202A"/>
                </a:solidFill>
                <a:latin typeface="Arial"/>
                <a:cs typeface="Arial"/>
              </a:rPr>
              <a:t>A</a:t>
            </a:r>
            <a:r>
              <a:rPr dirty="0" sz="1900" spc="55">
                <a:solidFill>
                  <a:srgbClr val="1F202A"/>
                </a:solidFill>
                <a:latin typeface="Arial"/>
                <a:cs typeface="Arial"/>
              </a:rPr>
              <a:t>/</a:t>
            </a:r>
            <a:r>
              <a:rPr dirty="0" sz="2000" spc="55">
                <a:solidFill>
                  <a:srgbClr val="1F202A"/>
                </a:solidFill>
                <a:latin typeface="Arial"/>
                <a:cs typeface="Arial"/>
              </a:rPr>
              <a:t>D </a:t>
            </a:r>
            <a:r>
              <a:rPr dirty="0" sz="2000" spc="75">
                <a:solidFill>
                  <a:srgbClr val="1F202A"/>
                </a:solidFill>
                <a:latin typeface="Arial"/>
                <a:cs typeface="Arial"/>
              </a:rPr>
              <a:t>converter </a:t>
            </a:r>
            <a:r>
              <a:rPr dirty="0" sz="2000" spc="120">
                <a:solidFill>
                  <a:srgbClr val="1F202A"/>
                </a:solidFill>
                <a:latin typeface="Arial"/>
                <a:cs typeface="Arial"/>
              </a:rPr>
              <a:t>chip  </a:t>
            </a:r>
            <a:r>
              <a:rPr dirty="0" sz="2000" spc="50">
                <a:solidFill>
                  <a:srgbClr val="1F202A"/>
                </a:solidFill>
                <a:latin typeface="Arial"/>
                <a:cs typeface="Arial"/>
              </a:rPr>
              <a:t>HX711. It </a:t>
            </a:r>
            <a:r>
              <a:rPr dirty="0" sz="2000" spc="10">
                <a:solidFill>
                  <a:srgbClr val="1F202A"/>
                </a:solidFill>
                <a:latin typeface="Arial"/>
                <a:cs typeface="Arial"/>
              </a:rPr>
              <a:t>is </a:t>
            </a:r>
            <a:r>
              <a:rPr dirty="0" sz="2000" spc="5">
                <a:solidFill>
                  <a:srgbClr val="1F202A"/>
                </a:solidFill>
                <a:latin typeface="Arial"/>
                <a:cs typeface="Arial"/>
              </a:rPr>
              <a:t>a </a:t>
            </a:r>
            <a:r>
              <a:rPr dirty="0" sz="2000" spc="65">
                <a:solidFill>
                  <a:srgbClr val="1F202A"/>
                </a:solidFill>
                <a:latin typeface="Arial"/>
                <a:cs typeface="Arial"/>
              </a:rPr>
              <a:t>specially  </a:t>
            </a:r>
            <a:r>
              <a:rPr dirty="0" sz="2000" spc="100">
                <a:solidFill>
                  <a:srgbClr val="1F202A"/>
                </a:solidFill>
                <a:latin typeface="Arial"/>
                <a:cs typeface="Arial"/>
              </a:rPr>
              <a:t>designed </a:t>
            </a:r>
            <a:r>
              <a:rPr dirty="0" sz="2000" spc="65">
                <a:solidFill>
                  <a:srgbClr val="1F202A"/>
                </a:solidFill>
                <a:latin typeface="Arial"/>
                <a:cs typeface="Arial"/>
              </a:rPr>
              <a:t>for </a:t>
            </a:r>
            <a:r>
              <a:rPr dirty="0" sz="2000" spc="95">
                <a:solidFill>
                  <a:srgbClr val="1F202A"/>
                </a:solidFill>
                <a:latin typeface="Arial"/>
                <a:cs typeface="Arial"/>
              </a:rPr>
              <a:t>the </a:t>
            </a:r>
            <a:r>
              <a:rPr dirty="0" sz="2000" spc="125">
                <a:solidFill>
                  <a:srgbClr val="1F202A"/>
                </a:solidFill>
                <a:latin typeface="Arial"/>
                <a:cs typeface="Arial"/>
              </a:rPr>
              <a:t>high  </a:t>
            </a:r>
            <a:r>
              <a:rPr dirty="0" sz="2000" spc="75">
                <a:solidFill>
                  <a:srgbClr val="1F202A"/>
                </a:solidFill>
                <a:latin typeface="Arial"/>
                <a:cs typeface="Arial"/>
              </a:rPr>
              <a:t>precision </a:t>
            </a:r>
            <a:r>
              <a:rPr dirty="0" sz="2000" spc="80">
                <a:solidFill>
                  <a:srgbClr val="1F202A"/>
                </a:solidFill>
                <a:latin typeface="Arial"/>
                <a:cs typeface="Arial"/>
              </a:rPr>
              <a:t>electronic </a:t>
            </a:r>
            <a:r>
              <a:rPr dirty="0" sz="2000" spc="40">
                <a:solidFill>
                  <a:srgbClr val="1F202A"/>
                </a:solidFill>
                <a:latin typeface="Arial"/>
                <a:cs typeface="Arial"/>
              </a:rPr>
              <a:t>scale  </a:t>
            </a:r>
            <a:r>
              <a:rPr dirty="0" sz="2000" spc="65">
                <a:solidFill>
                  <a:srgbClr val="1F202A"/>
                </a:solidFill>
                <a:latin typeface="Arial"/>
                <a:cs typeface="Arial"/>
              </a:rPr>
              <a:t>design,</a:t>
            </a:r>
            <a:r>
              <a:rPr dirty="0" sz="2000" spc="-11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000" spc="125">
                <a:solidFill>
                  <a:srgbClr val="1F202A"/>
                </a:solidFill>
                <a:latin typeface="Arial"/>
                <a:cs typeface="Arial"/>
              </a:rPr>
              <a:t>with</a:t>
            </a:r>
            <a:r>
              <a:rPr dirty="0" sz="2000" spc="-11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000" spc="145">
                <a:solidFill>
                  <a:srgbClr val="1F202A"/>
                </a:solidFill>
                <a:latin typeface="Arial"/>
                <a:cs typeface="Arial"/>
              </a:rPr>
              <a:t>two</a:t>
            </a:r>
            <a:r>
              <a:rPr dirty="0" sz="2000" spc="-11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1F202A"/>
                </a:solidFill>
                <a:latin typeface="Arial"/>
                <a:cs typeface="Arial"/>
              </a:rPr>
              <a:t>analog</a:t>
            </a:r>
            <a:r>
              <a:rPr dirty="0" sz="2000" spc="-11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000" spc="120">
                <a:solidFill>
                  <a:srgbClr val="1F202A"/>
                </a:solidFill>
                <a:latin typeface="Arial"/>
                <a:cs typeface="Arial"/>
              </a:rPr>
              <a:t>input  </a:t>
            </a:r>
            <a:r>
              <a:rPr dirty="0" sz="2000" spc="70">
                <a:solidFill>
                  <a:srgbClr val="1F202A"/>
                </a:solidFill>
                <a:latin typeface="Arial"/>
                <a:cs typeface="Arial"/>
              </a:rPr>
              <a:t>channel, </a:t>
            </a:r>
            <a:r>
              <a:rPr dirty="0" sz="2000" spc="95">
                <a:solidFill>
                  <a:srgbClr val="1F202A"/>
                </a:solidFill>
                <a:latin typeface="Arial"/>
                <a:cs typeface="Arial"/>
              </a:rPr>
              <a:t>the </a:t>
            </a:r>
            <a:r>
              <a:rPr dirty="0" sz="2000" spc="70">
                <a:solidFill>
                  <a:srgbClr val="1F202A"/>
                </a:solidFill>
                <a:latin typeface="Arial"/>
                <a:cs typeface="Arial"/>
              </a:rPr>
              <a:t>internal  </a:t>
            </a:r>
            <a:r>
              <a:rPr dirty="0" sz="2000" spc="85">
                <a:solidFill>
                  <a:srgbClr val="1F202A"/>
                </a:solidFill>
                <a:latin typeface="Arial"/>
                <a:cs typeface="Arial"/>
              </a:rPr>
              <a:t>integration of </a:t>
            </a:r>
            <a:r>
              <a:rPr dirty="0" sz="2000" spc="110">
                <a:solidFill>
                  <a:srgbClr val="1F202A"/>
                </a:solidFill>
                <a:latin typeface="Arial"/>
                <a:cs typeface="Arial"/>
              </a:rPr>
              <a:t>128 </a:t>
            </a:r>
            <a:r>
              <a:rPr dirty="0" sz="2000" spc="60">
                <a:solidFill>
                  <a:srgbClr val="1F202A"/>
                </a:solidFill>
                <a:latin typeface="Arial"/>
                <a:cs typeface="Arial"/>
              </a:rPr>
              <a:t>times </a:t>
            </a:r>
            <a:r>
              <a:rPr dirty="0" sz="2000" spc="95">
                <a:solidFill>
                  <a:srgbClr val="1F202A"/>
                </a:solidFill>
                <a:latin typeface="Arial"/>
                <a:cs typeface="Arial"/>
              </a:rPr>
              <a:t>the  </a:t>
            </a:r>
            <a:r>
              <a:rPr dirty="0" sz="2000" spc="90">
                <a:solidFill>
                  <a:srgbClr val="1F202A"/>
                </a:solidFill>
                <a:latin typeface="Arial"/>
                <a:cs typeface="Arial"/>
              </a:rPr>
              <a:t>programmable </a:t>
            </a:r>
            <a:r>
              <a:rPr dirty="0" sz="2000" spc="95">
                <a:solidFill>
                  <a:srgbClr val="1F202A"/>
                </a:solidFill>
                <a:latin typeface="Arial"/>
                <a:cs typeface="Arial"/>
              </a:rPr>
              <a:t>gain</a:t>
            </a:r>
            <a:r>
              <a:rPr dirty="0" sz="2000" spc="-30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2000" spc="50">
                <a:solidFill>
                  <a:srgbClr val="1F202A"/>
                </a:solidFill>
                <a:latin typeface="Arial"/>
                <a:cs typeface="Arial"/>
              </a:rPr>
              <a:t>amplifier.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35000" y="2838450"/>
            <a:ext cx="3905250" cy="6419850"/>
          </a:xfrm>
          <a:prstGeom prst="rect">
            <a:avLst/>
          </a:prstGeom>
          <a:solidFill>
            <a:srgbClr val="ECE6E1"/>
          </a:solidFill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Times New Roman"/>
              <a:cs typeface="Times New Roman"/>
            </a:endParaRPr>
          </a:p>
          <a:p>
            <a:pPr marL="674370">
              <a:lnSpc>
                <a:spcPct val="100000"/>
              </a:lnSpc>
            </a:pPr>
            <a:r>
              <a:rPr dirty="0" sz="2900" spc="125" i="1">
                <a:solidFill>
                  <a:srgbClr val="FF493A"/>
                </a:solidFill>
                <a:latin typeface="Arial"/>
                <a:cs typeface="Arial"/>
              </a:rPr>
              <a:t>THINGSPEAK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>
              <a:latin typeface="Times New Roman"/>
              <a:cs typeface="Times New Roman"/>
            </a:endParaRPr>
          </a:p>
          <a:p>
            <a:pPr algn="ctr" marL="276225" marR="336550">
              <a:lnSpc>
                <a:spcPct val="132300"/>
              </a:lnSpc>
            </a:pPr>
            <a:r>
              <a:rPr dirty="0" sz="1800" spc="75">
                <a:solidFill>
                  <a:srgbClr val="1F202A"/>
                </a:solidFill>
                <a:latin typeface="Arial"/>
                <a:cs typeface="Arial"/>
              </a:rPr>
              <a:t>ThingSpeak </a:t>
            </a:r>
            <a:r>
              <a:rPr dirty="0" sz="1800" spc="10">
                <a:solidFill>
                  <a:srgbClr val="1F202A"/>
                </a:solidFill>
                <a:latin typeface="Arial"/>
                <a:cs typeface="Arial"/>
              </a:rPr>
              <a:t>is</a:t>
            </a:r>
            <a:r>
              <a:rPr dirty="0" sz="1800" spc="-27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1F202A"/>
                </a:solidFill>
                <a:latin typeface="Arial"/>
                <a:cs typeface="Arial"/>
              </a:rPr>
              <a:t>an</a:t>
            </a:r>
            <a:r>
              <a:rPr dirty="0" sz="1800" spc="-10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1F202A"/>
                </a:solidFill>
                <a:latin typeface="Arial"/>
                <a:cs typeface="Arial"/>
              </a:rPr>
              <a:t>open</a:t>
            </a:r>
            <a:r>
              <a:rPr dirty="0" sz="1700" spc="70">
                <a:solidFill>
                  <a:srgbClr val="1F202A"/>
                </a:solidFill>
                <a:latin typeface="Arial"/>
                <a:cs typeface="Arial"/>
              </a:rPr>
              <a:t>-</a:t>
            </a:r>
            <a:r>
              <a:rPr dirty="0" sz="1800" spc="70">
                <a:solidFill>
                  <a:srgbClr val="1F202A"/>
                </a:solidFill>
                <a:latin typeface="Arial"/>
                <a:cs typeface="Arial"/>
              </a:rPr>
              <a:t>source </a:t>
            </a:r>
            <a:r>
              <a:rPr dirty="0" sz="1800" spc="2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1F202A"/>
                </a:solidFill>
                <a:latin typeface="Arial"/>
                <a:cs typeface="Arial"/>
              </a:rPr>
              <a:t>Internet </a:t>
            </a:r>
            <a:r>
              <a:rPr dirty="0" sz="1800" spc="80">
                <a:solidFill>
                  <a:srgbClr val="1F202A"/>
                </a:solidFill>
                <a:latin typeface="Arial"/>
                <a:cs typeface="Arial"/>
              </a:rPr>
              <a:t>of </a:t>
            </a:r>
            <a:r>
              <a:rPr dirty="0" sz="1800" spc="85">
                <a:solidFill>
                  <a:srgbClr val="1F202A"/>
                </a:solidFill>
                <a:latin typeface="Arial"/>
                <a:cs typeface="Arial"/>
              </a:rPr>
              <a:t>Things </a:t>
            </a:r>
            <a:r>
              <a:rPr dirty="0" sz="1700" spc="50">
                <a:solidFill>
                  <a:srgbClr val="1F202A"/>
                </a:solidFill>
                <a:latin typeface="Arial"/>
                <a:cs typeface="Arial"/>
              </a:rPr>
              <a:t>(</a:t>
            </a:r>
            <a:r>
              <a:rPr dirty="0" sz="1800" spc="50">
                <a:solidFill>
                  <a:srgbClr val="1F202A"/>
                </a:solidFill>
                <a:latin typeface="Arial"/>
                <a:cs typeface="Arial"/>
              </a:rPr>
              <a:t>IoT</a:t>
            </a:r>
            <a:r>
              <a:rPr dirty="0" sz="1700" spc="50">
                <a:solidFill>
                  <a:srgbClr val="1F202A"/>
                </a:solidFill>
                <a:latin typeface="Arial"/>
                <a:cs typeface="Arial"/>
              </a:rPr>
              <a:t>)  </a:t>
            </a:r>
            <a:r>
              <a:rPr dirty="0" sz="1800" spc="85">
                <a:solidFill>
                  <a:srgbClr val="1F202A"/>
                </a:solidFill>
                <a:latin typeface="Arial"/>
                <a:cs typeface="Arial"/>
              </a:rPr>
              <a:t>application </a:t>
            </a:r>
            <a:r>
              <a:rPr dirty="0" sz="1800" spc="100">
                <a:solidFill>
                  <a:srgbClr val="1F202A"/>
                </a:solidFill>
                <a:latin typeface="Arial"/>
                <a:cs typeface="Arial"/>
              </a:rPr>
              <a:t>and </a:t>
            </a:r>
            <a:r>
              <a:rPr dirty="0" sz="1800" spc="-15">
                <a:solidFill>
                  <a:srgbClr val="1F202A"/>
                </a:solidFill>
                <a:latin typeface="Arial"/>
                <a:cs typeface="Arial"/>
              </a:rPr>
              <a:t>API </a:t>
            </a:r>
            <a:r>
              <a:rPr dirty="0" sz="1800" spc="105">
                <a:solidFill>
                  <a:srgbClr val="1F202A"/>
                </a:solidFill>
                <a:latin typeface="Arial"/>
                <a:cs typeface="Arial"/>
              </a:rPr>
              <a:t>to </a:t>
            </a:r>
            <a:r>
              <a:rPr dirty="0" sz="1800" spc="50">
                <a:solidFill>
                  <a:srgbClr val="1F202A"/>
                </a:solidFill>
                <a:latin typeface="Arial"/>
                <a:cs typeface="Arial"/>
              </a:rPr>
              <a:t>store  </a:t>
            </a:r>
            <a:r>
              <a:rPr dirty="0" sz="1800" spc="100">
                <a:solidFill>
                  <a:srgbClr val="1F202A"/>
                </a:solidFill>
                <a:latin typeface="Arial"/>
                <a:cs typeface="Arial"/>
              </a:rPr>
              <a:t>and </a:t>
            </a:r>
            <a:r>
              <a:rPr dirty="0" sz="1800" spc="50">
                <a:solidFill>
                  <a:srgbClr val="1F202A"/>
                </a:solidFill>
                <a:latin typeface="Arial"/>
                <a:cs typeface="Arial"/>
              </a:rPr>
              <a:t>retrieve </a:t>
            </a:r>
            <a:r>
              <a:rPr dirty="0" sz="1800" spc="70">
                <a:solidFill>
                  <a:srgbClr val="1F202A"/>
                </a:solidFill>
                <a:latin typeface="Arial"/>
                <a:cs typeface="Arial"/>
              </a:rPr>
              <a:t>data </a:t>
            </a:r>
            <a:r>
              <a:rPr dirty="0" sz="1800" spc="80">
                <a:solidFill>
                  <a:srgbClr val="1F202A"/>
                </a:solidFill>
                <a:latin typeface="Arial"/>
                <a:cs typeface="Arial"/>
              </a:rPr>
              <a:t>from </a:t>
            </a:r>
            <a:r>
              <a:rPr dirty="0" sz="1800" spc="90">
                <a:solidFill>
                  <a:srgbClr val="1F202A"/>
                </a:solidFill>
                <a:latin typeface="Arial"/>
                <a:cs typeface="Arial"/>
              </a:rPr>
              <a:t>things  using</a:t>
            </a:r>
            <a:r>
              <a:rPr dirty="0" sz="1800" spc="-105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85">
                <a:solidFill>
                  <a:srgbClr val="1F202A"/>
                </a:solidFill>
                <a:latin typeface="Arial"/>
                <a:cs typeface="Arial"/>
              </a:rPr>
              <a:t>the</a:t>
            </a:r>
            <a:r>
              <a:rPr dirty="0" sz="1800" spc="-10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40">
                <a:solidFill>
                  <a:srgbClr val="1F202A"/>
                </a:solidFill>
                <a:latin typeface="Arial"/>
                <a:cs typeface="Arial"/>
              </a:rPr>
              <a:t>HTTP</a:t>
            </a:r>
            <a:r>
              <a:rPr dirty="0" sz="1800" spc="-10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100">
                <a:solidFill>
                  <a:srgbClr val="1F202A"/>
                </a:solidFill>
                <a:latin typeface="Arial"/>
                <a:cs typeface="Arial"/>
              </a:rPr>
              <a:t>protocol</a:t>
            </a:r>
            <a:r>
              <a:rPr dirty="0" sz="1800" spc="-10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1F202A"/>
                </a:solidFill>
                <a:latin typeface="Arial"/>
                <a:cs typeface="Arial"/>
              </a:rPr>
              <a:t>over  </a:t>
            </a:r>
            <a:r>
              <a:rPr dirty="0" sz="1800" spc="85">
                <a:solidFill>
                  <a:srgbClr val="1F202A"/>
                </a:solidFill>
                <a:latin typeface="Arial"/>
                <a:cs typeface="Arial"/>
              </a:rPr>
              <a:t>the</a:t>
            </a:r>
            <a:r>
              <a:rPr dirty="0" sz="1800" spc="-10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1F202A"/>
                </a:solidFill>
                <a:latin typeface="Arial"/>
                <a:cs typeface="Arial"/>
              </a:rPr>
              <a:t>Internet</a:t>
            </a:r>
            <a:r>
              <a:rPr dirty="0" sz="1800" spc="-95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1F202A"/>
                </a:solidFill>
                <a:latin typeface="Arial"/>
                <a:cs typeface="Arial"/>
              </a:rPr>
              <a:t>or</a:t>
            </a:r>
            <a:r>
              <a:rPr dirty="0" sz="1800" spc="-95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1F202A"/>
                </a:solidFill>
                <a:latin typeface="Arial"/>
                <a:cs typeface="Arial"/>
              </a:rPr>
              <a:t>via</a:t>
            </a:r>
            <a:r>
              <a:rPr dirty="0" sz="1800" spc="-95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10">
                <a:solidFill>
                  <a:srgbClr val="1F202A"/>
                </a:solidFill>
                <a:latin typeface="Arial"/>
                <a:cs typeface="Arial"/>
              </a:rPr>
              <a:t>a</a:t>
            </a:r>
            <a:r>
              <a:rPr dirty="0" sz="1800" spc="-95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1F202A"/>
                </a:solidFill>
                <a:latin typeface="Arial"/>
                <a:cs typeface="Arial"/>
              </a:rPr>
              <a:t>Local</a:t>
            </a:r>
            <a:r>
              <a:rPr dirty="0" sz="1800" spc="-95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25">
                <a:solidFill>
                  <a:srgbClr val="1F202A"/>
                </a:solidFill>
                <a:latin typeface="Arial"/>
                <a:cs typeface="Arial"/>
              </a:rPr>
              <a:t>Area  </a:t>
            </a:r>
            <a:r>
              <a:rPr dirty="0" sz="1800" spc="70">
                <a:solidFill>
                  <a:srgbClr val="1F202A"/>
                </a:solidFill>
                <a:latin typeface="Arial"/>
                <a:cs typeface="Arial"/>
              </a:rPr>
              <a:t>Network. </a:t>
            </a:r>
            <a:r>
              <a:rPr dirty="0" sz="1800" spc="75">
                <a:solidFill>
                  <a:srgbClr val="1F202A"/>
                </a:solidFill>
                <a:latin typeface="Arial"/>
                <a:cs typeface="Arial"/>
              </a:rPr>
              <a:t>ThingSpeak</a:t>
            </a:r>
            <a:r>
              <a:rPr dirty="0" sz="1800" spc="-30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1F202A"/>
                </a:solidFill>
                <a:latin typeface="Arial"/>
                <a:cs typeface="Arial"/>
              </a:rPr>
              <a:t>enables  </a:t>
            </a:r>
            <a:r>
              <a:rPr dirty="0" sz="1800" spc="85">
                <a:solidFill>
                  <a:srgbClr val="1F202A"/>
                </a:solidFill>
                <a:latin typeface="Arial"/>
                <a:cs typeface="Arial"/>
              </a:rPr>
              <a:t>the</a:t>
            </a:r>
            <a:r>
              <a:rPr dirty="0" sz="1800" spc="-95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1F202A"/>
                </a:solidFill>
                <a:latin typeface="Arial"/>
                <a:cs typeface="Arial"/>
              </a:rPr>
              <a:t>creation</a:t>
            </a:r>
            <a:r>
              <a:rPr dirty="0" sz="1800" spc="-95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1F202A"/>
                </a:solidFill>
                <a:latin typeface="Arial"/>
                <a:cs typeface="Arial"/>
              </a:rPr>
              <a:t>of</a:t>
            </a:r>
            <a:r>
              <a:rPr dirty="0" sz="1800" spc="-95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40">
                <a:solidFill>
                  <a:srgbClr val="1F202A"/>
                </a:solidFill>
                <a:latin typeface="Arial"/>
                <a:cs typeface="Arial"/>
              </a:rPr>
              <a:t>sensor</a:t>
            </a:r>
            <a:r>
              <a:rPr dirty="0" sz="1800" spc="-95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1F202A"/>
                </a:solidFill>
                <a:latin typeface="Arial"/>
                <a:cs typeface="Arial"/>
              </a:rPr>
              <a:t>logging  </a:t>
            </a:r>
            <a:r>
              <a:rPr dirty="0" sz="1800" spc="65">
                <a:solidFill>
                  <a:srgbClr val="1F202A"/>
                </a:solidFill>
                <a:latin typeface="Arial"/>
                <a:cs typeface="Arial"/>
              </a:rPr>
              <a:t>applications, </a:t>
            </a:r>
            <a:r>
              <a:rPr dirty="0" sz="1800" spc="85">
                <a:solidFill>
                  <a:srgbClr val="1F202A"/>
                </a:solidFill>
                <a:latin typeface="Arial"/>
                <a:cs typeface="Arial"/>
              </a:rPr>
              <a:t>location</a:t>
            </a:r>
            <a:r>
              <a:rPr dirty="0" sz="1800" spc="-29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85">
                <a:solidFill>
                  <a:srgbClr val="1F202A"/>
                </a:solidFill>
                <a:latin typeface="Arial"/>
                <a:cs typeface="Arial"/>
              </a:rPr>
              <a:t>tracking  </a:t>
            </a:r>
            <a:r>
              <a:rPr dirty="0" sz="1800" spc="65">
                <a:solidFill>
                  <a:srgbClr val="1F202A"/>
                </a:solidFill>
                <a:latin typeface="Arial"/>
                <a:cs typeface="Arial"/>
              </a:rPr>
              <a:t>applications, </a:t>
            </a:r>
            <a:r>
              <a:rPr dirty="0" sz="1800" spc="100">
                <a:solidFill>
                  <a:srgbClr val="1F202A"/>
                </a:solidFill>
                <a:latin typeface="Arial"/>
                <a:cs typeface="Arial"/>
              </a:rPr>
              <a:t>and </a:t>
            </a:r>
            <a:r>
              <a:rPr dirty="0" sz="1800" spc="10">
                <a:solidFill>
                  <a:srgbClr val="1F202A"/>
                </a:solidFill>
                <a:latin typeface="Arial"/>
                <a:cs typeface="Arial"/>
              </a:rPr>
              <a:t>a </a:t>
            </a:r>
            <a:r>
              <a:rPr dirty="0" sz="1800" spc="55">
                <a:solidFill>
                  <a:srgbClr val="1F202A"/>
                </a:solidFill>
                <a:latin typeface="Arial"/>
                <a:cs typeface="Arial"/>
              </a:rPr>
              <a:t>social  </a:t>
            </a:r>
            <a:r>
              <a:rPr dirty="0" sz="1800" spc="100">
                <a:solidFill>
                  <a:srgbClr val="1F202A"/>
                </a:solidFill>
                <a:latin typeface="Arial"/>
                <a:cs typeface="Arial"/>
              </a:rPr>
              <a:t>network</a:t>
            </a:r>
            <a:r>
              <a:rPr dirty="0" sz="1800" spc="-10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1F202A"/>
                </a:solidFill>
                <a:latin typeface="Arial"/>
                <a:cs typeface="Arial"/>
              </a:rPr>
              <a:t>of</a:t>
            </a:r>
            <a:r>
              <a:rPr dirty="0" sz="1800" spc="-10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90">
                <a:solidFill>
                  <a:srgbClr val="1F202A"/>
                </a:solidFill>
                <a:latin typeface="Arial"/>
                <a:cs typeface="Arial"/>
              </a:rPr>
              <a:t>things</a:t>
            </a:r>
            <a:r>
              <a:rPr dirty="0" sz="1800" spc="-10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1F202A"/>
                </a:solidFill>
                <a:latin typeface="Arial"/>
                <a:cs typeface="Arial"/>
              </a:rPr>
              <a:t>with</a:t>
            </a:r>
            <a:r>
              <a:rPr dirty="0" sz="1800" spc="-100">
                <a:solidFill>
                  <a:srgbClr val="1F202A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1F202A"/>
                </a:solidFill>
                <a:latin typeface="Arial"/>
                <a:cs typeface="Arial"/>
              </a:rPr>
              <a:t>status  </a:t>
            </a:r>
            <a:r>
              <a:rPr dirty="0" sz="1800" spc="80">
                <a:solidFill>
                  <a:srgbClr val="1F202A"/>
                </a:solidFill>
                <a:latin typeface="Arial"/>
                <a:cs typeface="Arial"/>
              </a:rPr>
              <a:t>updates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7754346"/>
            <a:ext cx="8566785" cy="2533015"/>
          </a:xfrm>
          <a:custGeom>
            <a:avLst/>
            <a:gdLst/>
            <a:ahLst/>
            <a:cxnLst/>
            <a:rect l="l" t="t" r="r" b="b"/>
            <a:pathLst>
              <a:path w="8566785" h="2533015">
                <a:moveTo>
                  <a:pt x="0" y="2532652"/>
                </a:moveTo>
                <a:lnTo>
                  <a:pt x="0" y="0"/>
                </a:lnTo>
                <a:lnTo>
                  <a:pt x="8566556" y="2532652"/>
                </a:lnTo>
                <a:lnTo>
                  <a:pt x="0" y="2532652"/>
                </a:lnTo>
                <a:close/>
              </a:path>
            </a:pathLst>
          </a:custGeom>
          <a:solidFill>
            <a:srgbClr val="1F20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245742" y="0"/>
            <a:ext cx="8042275" cy="2378075"/>
          </a:xfrm>
          <a:custGeom>
            <a:avLst/>
            <a:gdLst/>
            <a:ahLst/>
            <a:cxnLst/>
            <a:rect l="l" t="t" r="r" b="b"/>
            <a:pathLst>
              <a:path w="8042275" h="2378075">
                <a:moveTo>
                  <a:pt x="4695073" y="1388071"/>
                </a:moveTo>
                <a:lnTo>
                  <a:pt x="0" y="0"/>
                </a:lnTo>
                <a:lnTo>
                  <a:pt x="8042257" y="0"/>
                </a:lnTo>
                <a:lnTo>
                  <a:pt x="8042257" y="2377643"/>
                </a:lnTo>
                <a:lnTo>
                  <a:pt x="4695073" y="1388071"/>
                </a:lnTo>
                <a:close/>
              </a:path>
            </a:pathLst>
          </a:custGeom>
          <a:solidFill>
            <a:srgbClr val="1F202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1F20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812671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297678" y="1215713"/>
            <a:ext cx="4990465" cy="9071610"/>
          </a:xfrm>
          <a:custGeom>
            <a:avLst/>
            <a:gdLst/>
            <a:ahLst/>
            <a:cxnLst/>
            <a:rect l="l" t="t" r="r" b="b"/>
            <a:pathLst>
              <a:path w="4990465" h="9071610">
                <a:moveTo>
                  <a:pt x="4990321" y="9071287"/>
                </a:moveTo>
                <a:lnTo>
                  <a:pt x="0" y="9071287"/>
                </a:lnTo>
                <a:lnTo>
                  <a:pt x="4990322" y="0"/>
                </a:lnTo>
                <a:lnTo>
                  <a:pt x="4990321" y="9071287"/>
                </a:lnTo>
                <a:close/>
              </a:path>
            </a:pathLst>
          </a:custGeom>
          <a:solidFill>
            <a:srgbClr val="FF493A">
              <a:alpha val="8470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34356" y="0"/>
            <a:ext cx="6753859" cy="10287000"/>
          </a:xfrm>
          <a:custGeom>
            <a:avLst/>
            <a:gdLst/>
            <a:ahLst/>
            <a:cxnLst/>
            <a:rect l="l" t="t" r="r" b="b"/>
            <a:pathLst>
              <a:path w="6753859" h="10287000">
                <a:moveTo>
                  <a:pt x="0" y="0"/>
                </a:moveTo>
                <a:lnTo>
                  <a:pt x="6753643" y="0"/>
                </a:lnTo>
                <a:lnTo>
                  <a:pt x="6753643" y="10286999"/>
                </a:lnTo>
                <a:lnTo>
                  <a:pt x="6713511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1F20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66202" y="1089857"/>
            <a:ext cx="11195685" cy="688530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3102610">
              <a:lnSpc>
                <a:spcPct val="100400"/>
              </a:lnSpc>
              <a:spcBef>
                <a:spcPts val="75"/>
              </a:spcBef>
            </a:pPr>
            <a:r>
              <a:rPr dirty="0" sz="3450" spc="420">
                <a:solidFill>
                  <a:srgbClr val="FF493A"/>
                </a:solidFill>
                <a:latin typeface="Arial"/>
                <a:cs typeface="Arial"/>
              </a:rPr>
              <a:t>DESCRIPTION</a:t>
            </a:r>
            <a:r>
              <a:rPr dirty="0" sz="3450" spc="-204">
                <a:solidFill>
                  <a:srgbClr val="FF493A"/>
                </a:solidFill>
                <a:latin typeface="Arial"/>
                <a:cs typeface="Arial"/>
              </a:rPr>
              <a:t> </a:t>
            </a:r>
            <a:r>
              <a:rPr dirty="0" sz="3450" spc="465">
                <a:solidFill>
                  <a:srgbClr val="FF493A"/>
                </a:solidFill>
                <a:latin typeface="Arial"/>
                <a:cs typeface="Arial"/>
              </a:rPr>
              <a:t>OF</a:t>
            </a:r>
            <a:r>
              <a:rPr dirty="0" sz="3450" spc="-204">
                <a:solidFill>
                  <a:srgbClr val="FF493A"/>
                </a:solidFill>
                <a:latin typeface="Arial"/>
                <a:cs typeface="Arial"/>
              </a:rPr>
              <a:t> </a:t>
            </a:r>
            <a:r>
              <a:rPr dirty="0" sz="3450" spc="484">
                <a:solidFill>
                  <a:srgbClr val="FF493A"/>
                </a:solidFill>
                <a:latin typeface="Arial"/>
                <a:cs typeface="Arial"/>
              </a:rPr>
              <a:t>THE</a:t>
            </a:r>
            <a:r>
              <a:rPr dirty="0" sz="3450" spc="-204">
                <a:solidFill>
                  <a:srgbClr val="FF493A"/>
                </a:solidFill>
                <a:latin typeface="Arial"/>
                <a:cs typeface="Arial"/>
              </a:rPr>
              <a:t> </a:t>
            </a:r>
            <a:r>
              <a:rPr dirty="0" sz="3450" spc="615">
                <a:solidFill>
                  <a:srgbClr val="FF493A"/>
                </a:solidFill>
                <a:latin typeface="Arial"/>
                <a:cs typeface="Arial"/>
              </a:rPr>
              <a:t>FLOW</a:t>
            </a:r>
            <a:r>
              <a:rPr dirty="0" sz="3450" spc="-200">
                <a:solidFill>
                  <a:srgbClr val="FF493A"/>
                </a:solidFill>
                <a:latin typeface="Arial"/>
                <a:cs typeface="Arial"/>
              </a:rPr>
              <a:t> </a:t>
            </a:r>
            <a:r>
              <a:rPr dirty="0" sz="3450" spc="465">
                <a:solidFill>
                  <a:srgbClr val="FF493A"/>
                </a:solidFill>
                <a:latin typeface="Arial"/>
                <a:cs typeface="Arial"/>
              </a:rPr>
              <a:t>OF  </a:t>
            </a:r>
            <a:r>
              <a:rPr dirty="0" sz="3450" spc="400">
                <a:solidFill>
                  <a:srgbClr val="FF493A"/>
                </a:solidFill>
                <a:latin typeface="Arial"/>
                <a:cs typeface="Arial"/>
              </a:rPr>
              <a:t>OPERATIONS: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00">
              <a:latin typeface="Times New Roman"/>
              <a:cs typeface="Times New Roman"/>
            </a:endParaRPr>
          </a:p>
          <a:p>
            <a:pPr marL="12700" marR="5080">
              <a:lnSpc>
                <a:spcPct val="100400"/>
              </a:lnSpc>
            </a:pPr>
            <a:r>
              <a:rPr dirty="0" sz="3450" spc="365">
                <a:solidFill>
                  <a:srgbClr val="ECE6E1"/>
                </a:solidFill>
                <a:latin typeface="Arial"/>
                <a:cs typeface="Arial"/>
              </a:rPr>
              <a:t>FIRST </a:t>
            </a:r>
            <a:r>
              <a:rPr dirty="0" sz="3450" spc="495">
                <a:solidFill>
                  <a:srgbClr val="ECE6E1"/>
                </a:solidFill>
                <a:latin typeface="Arial"/>
                <a:cs typeface="Arial"/>
              </a:rPr>
              <a:t>OF </a:t>
            </a:r>
            <a:r>
              <a:rPr dirty="0" sz="3450" spc="635">
                <a:solidFill>
                  <a:srgbClr val="ECE6E1"/>
                </a:solidFill>
                <a:latin typeface="Arial"/>
                <a:cs typeface="Arial"/>
              </a:rPr>
              <a:t>ALL </a:t>
            </a:r>
            <a:r>
              <a:rPr dirty="0" sz="3450" spc="509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3450" spc="535">
                <a:solidFill>
                  <a:srgbClr val="ECE6E1"/>
                </a:solidFill>
                <a:latin typeface="Arial"/>
                <a:cs typeface="Arial"/>
              </a:rPr>
              <a:t>WEIGHT </a:t>
            </a:r>
            <a:r>
              <a:rPr dirty="0" sz="3450" spc="395">
                <a:solidFill>
                  <a:srgbClr val="ECE6E1"/>
                </a:solidFill>
                <a:latin typeface="Arial"/>
                <a:cs typeface="Arial"/>
              </a:rPr>
              <a:t>SENSORS  </a:t>
            </a:r>
            <a:r>
              <a:rPr dirty="0" sz="3450" spc="470">
                <a:solidFill>
                  <a:srgbClr val="ECE6E1"/>
                </a:solidFill>
                <a:latin typeface="Arial"/>
                <a:cs typeface="Arial"/>
              </a:rPr>
              <a:t>DETECT </a:t>
            </a:r>
            <a:r>
              <a:rPr dirty="0" sz="3450" spc="509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3450" spc="535">
                <a:solidFill>
                  <a:srgbClr val="ECE6E1"/>
                </a:solidFill>
                <a:latin typeface="Arial"/>
                <a:cs typeface="Arial"/>
              </a:rPr>
              <a:t>WEIGHT </a:t>
            </a:r>
            <a:r>
              <a:rPr dirty="0" sz="3450" spc="495">
                <a:solidFill>
                  <a:srgbClr val="ECE6E1"/>
                </a:solidFill>
                <a:latin typeface="Arial"/>
                <a:cs typeface="Arial"/>
              </a:rPr>
              <a:t>OF </a:t>
            </a:r>
            <a:r>
              <a:rPr dirty="0" sz="3450" spc="509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3450" spc="475">
                <a:solidFill>
                  <a:srgbClr val="ECE6E1"/>
                </a:solidFill>
                <a:latin typeface="Arial"/>
                <a:cs typeface="Arial"/>
              </a:rPr>
              <a:t>SHELF </a:t>
            </a:r>
            <a:r>
              <a:rPr dirty="0" sz="3450" spc="650">
                <a:solidFill>
                  <a:srgbClr val="ECE6E1"/>
                </a:solidFill>
                <a:latin typeface="Arial"/>
                <a:cs typeface="Arial"/>
              </a:rPr>
              <a:t>AND  </a:t>
            </a:r>
            <a:r>
              <a:rPr dirty="0" sz="3450" spc="490">
                <a:solidFill>
                  <a:srgbClr val="ECE6E1"/>
                </a:solidFill>
                <a:latin typeface="Arial"/>
                <a:cs typeface="Arial"/>
              </a:rPr>
              <a:t>SEND </a:t>
            </a:r>
            <a:r>
              <a:rPr dirty="0" sz="3450" spc="675">
                <a:solidFill>
                  <a:srgbClr val="ECE6E1"/>
                </a:solidFill>
                <a:latin typeface="Arial"/>
                <a:cs typeface="Arial"/>
              </a:rPr>
              <a:t>AN </a:t>
            </a:r>
            <a:r>
              <a:rPr dirty="0" sz="3450" spc="600">
                <a:solidFill>
                  <a:srgbClr val="ECE6E1"/>
                </a:solidFill>
                <a:latin typeface="Arial"/>
                <a:cs typeface="Arial"/>
              </a:rPr>
              <a:t>ANALOG </a:t>
            </a:r>
            <a:r>
              <a:rPr dirty="0" sz="3450" spc="545">
                <a:solidFill>
                  <a:srgbClr val="ECE6E1"/>
                </a:solidFill>
                <a:latin typeface="Arial"/>
                <a:cs typeface="Arial"/>
              </a:rPr>
              <a:t>VALUE TO </a:t>
            </a:r>
            <a:r>
              <a:rPr dirty="0" sz="3450" spc="509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3450" spc="725">
                <a:solidFill>
                  <a:srgbClr val="ECE6E1"/>
                </a:solidFill>
                <a:latin typeface="Arial"/>
                <a:cs typeface="Arial"/>
              </a:rPr>
              <a:t>HX711  </a:t>
            </a:r>
            <a:r>
              <a:rPr dirty="0" sz="3450" spc="525">
                <a:solidFill>
                  <a:srgbClr val="ECE6E1"/>
                </a:solidFill>
                <a:latin typeface="Arial"/>
                <a:cs typeface="Arial"/>
              </a:rPr>
              <a:t>MODULE, </a:t>
            </a:r>
            <a:r>
              <a:rPr dirty="0" sz="3450" spc="635">
                <a:solidFill>
                  <a:srgbClr val="ECE6E1"/>
                </a:solidFill>
                <a:latin typeface="Arial"/>
                <a:cs typeface="Arial"/>
              </a:rPr>
              <a:t>WHICH </a:t>
            </a:r>
            <a:r>
              <a:rPr dirty="0" sz="3450" spc="405">
                <a:solidFill>
                  <a:srgbClr val="ECE6E1"/>
                </a:solidFill>
                <a:latin typeface="Arial"/>
                <a:cs typeface="Arial"/>
              </a:rPr>
              <a:t>DIGITIZES </a:t>
            </a:r>
            <a:r>
              <a:rPr dirty="0" sz="3450" spc="509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3450" spc="545">
                <a:solidFill>
                  <a:srgbClr val="ECE6E1"/>
                </a:solidFill>
                <a:latin typeface="Arial"/>
                <a:cs typeface="Arial"/>
              </a:rPr>
              <a:t>VALUE  </a:t>
            </a:r>
            <a:r>
              <a:rPr dirty="0" sz="3450" spc="650">
                <a:solidFill>
                  <a:srgbClr val="ECE6E1"/>
                </a:solidFill>
                <a:latin typeface="Arial"/>
                <a:cs typeface="Arial"/>
              </a:rPr>
              <a:t>AND </a:t>
            </a:r>
            <a:r>
              <a:rPr dirty="0" sz="3450" spc="575">
                <a:solidFill>
                  <a:srgbClr val="ECE6E1"/>
                </a:solidFill>
                <a:latin typeface="Arial"/>
                <a:cs typeface="Arial"/>
              </a:rPr>
              <a:t>THEN </a:t>
            </a:r>
            <a:r>
              <a:rPr dirty="0" sz="3450" spc="350">
                <a:solidFill>
                  <a:srgbClr val="ECE6E1"/>
                </a:solidFill>
                <a:latin typeface="Arial"/>
                <a:cs typeface="Arial"/>
              </a:rPr>
              <a:t>PASSES </a:t>
            </a:r>
            <a:r>
              <a:rPr dirty="0" sz="3450" spc="415">
                <a:solidFill>
                  <a:srgbClr val="ECE6E1"/>
                </a:solidFill>
                <a:latin typeface="Arial"/>
                <a:cs typeface="Arial"/>
              </a:rPr>
              <a:t>IT </a:t>
            </a:r>
            <a:r>
              <a:rPr dirty="0" sz="3450" spc="509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3450" spc="575">
                <a:solidFill>
                  <a:srgbClr val="ECE6E1"/>
                </a:solidFill>
                <a:latin typeface="Arial"/>
                <a:cs typeface="Arial"/>
              </a:rPr>
              <a:t>DATA </a:t>
            </a:r>
            <a:r>
              <a:rPr dirty="0" sz="3450" spc="545">
                <a:solidFill>
                  <a:srgbClr val="ECE6E1"/>
                </a:solidFill>
                <a:latin typeface="Arial"/>
                <a:cs typeface="Arial"/>
              </a:rPr>
              <a:t>TO </a:t>
            </a:r>
            <a:r>
              <a:rPr dirty="0" sz="3450" spc="509">
                <a:solidFill>
                  <a:srgbClr val="ECE6E1"/>
                </a:solidFill>
                <a:latin typeface="Arial"/>
                <a:cs typeface="Arial"/>
              </a:rPr>
              <a:t>THE  </a:t>
            </a:r>
            <a:r>
              <a:rPr dirty="0" sz="3450" spc="565">
                <a:solidFill>
                  <a:srgbClr val="ECE6E1"/>
                </a:solidFill>
                <a:latin typeface="Arial"/>
                <a:cs typeface="Arial"/>
              </a:rPr>
              <a:t>ATMEGA </a:t>
            </a:r>
            <a:r>
              <a:rPr dirty="0" sz="3450" spc="770">
                <a:solidFill>
                  <a:srgbClr val="ECE6E1"/>
                </a:solidFill>
                <a:latin typeface="Arial"/>
                <a:cs typeface="Arial"/>
              </a:rPr>
              <a:t>16 </a:t>
            </a:r>
            <a:r>
              <a:rPr dirty="0" sz="3450" spc="445">
                <a:solidFill>
                  <a:srgbClr val="ECE6E1"/>
                </a:solidFill>
                <a:latin typeface="Arial"/>
                <a:cs typeface="Arial"/>
              </a:rPr>
              <a:t>BOARD. </a:t>
            </a:r>
            <a:r>
              <a:rPr dirty="0" sz="3450" spc="755">
                <a:solidFill>
                  <a:srgbClr val="ECE6E1"/>
                </a:solidFill>
                <a:latin typeface="Arial"/>
                <a:cs typeface="Arial"/>
              </a:rPr>
              <a:t>NOW </a:t>
            </a:r>
            <a:r>
              <a:rPr dirty="0" sz="3450" spc="509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3450" spc="565">
                <a:solidFill>
                  <a:srgbClr val="ECE6E1"/>
                </a:solidFill>
                <a:latin typeface="Arial"/>
                <a:cs typeface="Arial"/>
              </a:rPr>
              <a:t>ATMEGA  </a:t>
            </a:r>
            <a:r>
              <a:rPr dirty="0" sz="3450" spc="509">
                <a:solidFill>
                  <a:srgbClr val="ECE6E1"/>
                </a:solidFill>
                <a:latin typeface="Arial"/>
                <a:cs typeface="Arial"/>
              </a:rPr>
              <a:t>BOARD </a:t>
            </a:r>
            <a:r>
              <a:rPr dirty="0" sz="3450" spc="450">
                <a:solidFill>
                  <a:srgbClr val="ECE6E1"/>
                </a:solidFill>
                <a:latin typeface="Arial"/>
                <a:cs typeface="Arial"/>
              </a:rPr>
              <a:t>SENDS </a:t>
            </a:r>
            <a:r>
              <a:rPr dirty="0" sz="3450" spc="509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3450" spc="505">
                <a:solidFill>
                  <a:srgbClr val="ECE6E1"/>
                </a:solidFill>
                <a:latin typeface="Arial"/>
                <a:cs typeface="Arial"/>
              </a:rPr>
              <a:t>SIGNAL </a:t>
            </a:r>
            <a:r>
              <a:rPr dirty="0" sz="3450" spc="545">
                <a:solidFill>
                  <a:srgbClr val="ECE6E1"/>
                </a:solidFill>
                <a:latin typeface="Arial"/>
                <a:cs typeface="Arial"/>
              </a:rPr>
              <a:t>TO </a:t>
            </a:r>
            <a:r>
              <a:rPr dirty="0" sz="3450" spc="509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3450" spc="320">
                <a:solidFill>
                  <a:srgbClr val="ECE6E1"/>
                </a:solidFill>
                <a:latin typeface="Arial"/>
                <a:cs typeface="Arial"/>
              </a:rPr>
              <a:t>ESP  </a:t>
            </a:r>
            <a:r>
              <a:rPr dirty="0" sz="3450" spc="595">
                <a:solidFill>
                  <a:srgbClr val="ECE6E1"/>
                </a:solidFill>
                <a:latin typeface="Arial"/>
                <a:cs typeface="Arial"/>
              </a:rPr>
              <a:t>MODULE</a:t>
            </a:r>
            <a:r>
              <a:rPr dirty="0" sz="3450" spc="-19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50" spc="635">
                <a:solidFill>
                  <a:srgbClr val="ECE6E1"/>
                </a:solidFill>
                <a:latin typeface="Arial"/>
                <a:cs typeface="Arial"/>
              </a:rPr>
              <a:t>WHICH</a:t>
            </a:r>
            <a:r>
              <a:rPr dirty="0" sz="3450" spc="-19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50" spc="575">
                <a:solidFill>
                  <a:srgbClr val="ECE6E1"/>
                </a:solidFill>
                <a:latin typeface="Arial"/>
                <a:cs typeface="Arial"/>
              </a:rPr>
              <a:t>THEN</a:t>
            </a:r>
            <a:r>
              <a:rPr dirty="0" sz="3450" spc="-19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50" spc="505">
                <a:solidFill>
                  <a:srgbClr val="ECE6E1"/>
                </a:solidFill>
                <a:latin typeface="Arial"/>
                <a:cs typeface="Arial"/>
              </a:rPr>
              <a:t>UPLOADS</a:t>
            </a:r>
            <a:r>
              <a:rPr dirty="0" sz="3450" spc="-19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50" spc="415">
                <a:solidFill>
                  <a:srgbClr val="ECE6E1"/>
                </a:solidFill>
                <a:latin typeface="Arial"/>
                <a:cs typeface="Arial"/>
              </a:rPr>
              <a:t>IT</a:t>
            </a:r>
            <a:r>
              <a:rPr dirty="0" sz="3450" spc="-19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50" spc="545">
                <a:solidFill>
                  <a:srgbClr val="ECE6E1"/>
                </a:solidFill>
                <a:latin typeface="Arial"/>
                <a:cs typeface="Arial"/>
              </a:rPr>
              <a:t>TO</a:t>
            </a:r>
            <a:r>
              <a:rPr dirty="0" sz="3450" spc="-18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50" spc="509">
                <a:solidFill>
                  <a:srgbClr val="ECE6E1"/>
                </a:solidFill>
                <a:latin typeface="Arial"/>
                <a:cs typeface="Arial"/>
              </a:rPr>
              <a:t>THE  </a:t>
            </a:r>
            <a:r>
              <a:rPr dirty="0" sz="3450" spc="495">
                <a:solidFill>
                  <a:srgbClr val="ECE6E1"/>
                </a:solidFill>
                <a:latin typeface="Arial"/>
                <a:cs typeface="Arial"/>
              </a:rPr>
              <a:t>CLOUD, </a:t>
            </a:r>
            <a:r>
              <a:rPr dirty="0" sz="3450" spc="434">
                <a:solidFill>
                  <a:srgbClr val="ECE6E1"/>
                </a:solidFill>
                <a:latin typeface="Arial"/>
                <a:cs typeface="Arial"/>
              </a:rPr>
              <a:t>THEREBY </a:t>
            </a:r>
            <a:r>
              <a:rPr dirty="0" sz="3450" spc="425">
                <a:solidFill>
                  <a:srgbClr val="ECE6E1"/>
                </a:solidFill>
                <a:latin typeface="Arial"/>
                <a:cs typeface="Arial"/>
              </a:rPr>
              <a:t>SUGGESTING </a:t>
            </a:r>
            <a:r>
              <a:rPr dirty="0" sz="3450" spc="530">
                <a:solidFill>
                  <a:srgbClr val="ECE6E1"/>
                </a:solidFill>
                <a:latin typeface="Arial"/>
                <a:cs typeface="Arial"/>
              </a:rPr>
              <a:t>ABOUT  </a:t>
            </a:r>
            <a:r>
              <a:rPr dirty="0" sz="3450" spc="509">
                <a:solidFill>
                  <a:srgbClr val="ECE6E1"/>
                </a:solidFill>
                <a:latin typeface="Arial"/>
                <a:cs typeface="Arial"/>
              </a:rPr>
              <a:t>THE</a:t>
            </a:r>
            <a:r>
              <a:rPr dirty="0" sz="3450" spc="-18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50" spc="630">
                <a:solidFill>
                  <a:srgbClr val="ECE6E1"/>
                </a:solidFill>
                <a:latin typeface="Arial"/>
                <a:cs typeface="Arial"/>
              </a:rPr>
              <a:t>MOVEMENT</a:t>
            </a:r>
            <a:r>
              <a:rPr dirty="0" sz="3450" spc="-18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50" spc="495">
                <a:solidFill>
                  <a:srgbClr val="ECE6E1"/>
                </a:solidFill>
                <a:latin typeface="Arial"/>
                <a:cs typeface="Arial"/>
              </a:rPr>
              <a:t>OF</a:t>
            </a:r>
            <a:r>
              <a:rPr dirty="0" sz="3450" spc="-18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50" spc="509">
                <a:solidFill>
                  <a:srgbClr val="ECE6E1"/>
                </a:solidFill>
                <a:latin typeface="Arial"/>
                <a:cs typeface="Arial"/>
              </a:rPr>
              <a:t>THE</a:t>
            </a:r>
            <a:r>
              <a:rPr dirty="0" sz="3450" spc="-18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450" spc="434">
                <a:solidFill>
                  <a:srgbClr val="ECE6E1"/>
                </a:solidFill>
                <a:latin typeface="Arial"/>
                <a:cs typeface="Arial"/>
              </a:rPr>
              <a:t>ITEM.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ECE6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297658" y="1215676"/>
            <a:ext cx="4990465" cy="9071610"/>
          </a:xfrm>
          <a:custGeom>
            <a:avLst/>
            <a:gdLst/>
            <a:ahLst/>
            <a:cxnLst/>
            <a:rect l="l" t="t" r="r" b="b"/>
            <a:pathLst>
              <a:path w="4990465" h="9071610">
                <a:moveTo>
                  <a:pt x="4990342" y="9071323"/>
                </a:moveTo>
                <a:lnTo>
                  <a:pt x="0" y="9071323"/>
                </a:lnTo>
                <a:lnTo>
                  <a:pt x="4990342" y="0"/>
                </a:lnTo>
                <a:lnTo>
                  <a:pt x="4990342" y="9071323"/>
                </a:lnTo>
                <a:close/>
              </a:path>
            </a:pathLst>
          </a:custGeom>
          <a:solidFill>
            <a:srgbClr val="FF493A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34661" y="0"/>
            <a:ext cx="6753859" cy="10287000"/>
          </a:xfrm>
          <a:custGeom>
            <a:avLst/>
            <a:gdLst/>
            <a:ahLst/>
            <a:cxnLst/>
            <a:rect l="l" t="t" r="r" b="b"/>
            <a:pathLst>
              <a:path w="6753859" h="10287000">
                <a:moveTo>
                  <a:pt x="0" y="0"/>
                </a:moveTo>
                <a:lnTo>
                  <a:pt x="6753338" y="0"/>
                </a:lnTo>
                <a:lnTo>
                  <a:pt x="6753338" y="10286999"/>
                </a:lnTo>
                <a:lnTo>
                  <a:pt x="671346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1F20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5849" y="596182"/>
            <a:ext cx="8844915" cy="1240790"/>
          </a:xfrm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60"/>
              </a:spcBef>
            </a:pPr>
            <a:r>
              <a:rPr dirty="0" sz="3950" spc="560"/>
              <a:t>PERFORMANCE</a:t>
            </a:r>
            <a:r>
              <a:rPr dirty="0" sz="3950" spc="-210"/>
              <a:t> </a:t>
            </a:r>
            <a:r>
              <a:rPr dirty="0" sz="3950" spc="540"/>
              <a:t>ESTIMATE</a:t>
            </a:r>
            <a:r>
              <a:rPr dirty="0" sz="3950" spc="-210"/>
              <a:t> </a:t>
            </a:r>
            <a:r>
              <a:rPr dirty="0" sz="3950" spc="560"/>
              <a:t>OF  </a:t>
            </a:r>
            <a:r>
              <a:rPr dirty="0" sz="3950" spc="585"/>
              <a:t>THE</a:t>
            </a:r>
            <a:r>
              <a:rPr dirty="0" sz="3950" spc="-210"/>
              <a:t> </a:t>
            </a:r>
            <a:r>
              <a:rPr dirty="0" sz="3950" spc="540"/>
              <a:t>SOLUTION:</a:t>
            </a:r>
            <a:endParaRPr sz="3950"/>
          </a:p>
        </p:txBody>
      </p:sp>
      <p:sp>
        <p:nvSpPr>
          <p:cNvPr id="6" name="object 6"/>
          <p:cNvSpPr/>
          <p:nvPr/>
        </p:nvSpPr>
        <p:spPr>
          <a:xfrm>
            <a:off x="688549" y="2231859"/>
            <a:ext cx="1143000" cy="152400"/>
          </a:xfrm>
          <a:custGeom>
            <a:avLst/>
            <a:gdLst/>
            <a:ahLst/>
            <a:cxnLst/>
            <a:rect l="l" t="t" r="r" b="b"/>
            <a:pathLst>
              <a:path w="1143000" h="152400">
                <a:moveTo>
                  <a:pt x="0" y="0"/>
                </a:moveTo>
                <a:lnTo>
                  <a:pt x="1143000" y="0"/>
                </a:lnTo>
                <a:lnTo>
                  <a:pt x="11430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49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15523" y="2778419"/>
            <a:ext cx="9237980" cy="56597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48895">
              <a:lnSpc>
                <a:spcPct val="121200"/>
              </a:lnSpc>
              <a:spcBef>
                <a:spcPts val="90"/>
              </a:spcBef>
            </a:pP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H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</a:t>
            </a:r>
            <a:r>
              <a:rPr dirty="0" sz="3050" spc="-9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S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-155">
                <a:latin typeface="Arial"/>
                <a:cs typeface="Arial"/>
              </a:rPr>
              <a:t>O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0">
                <a:latin typeface="Arial"/>
                <a:cs typeface="Arial"/>
              </a:rPr>
              <a:t>L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U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85">
                <a:latin typeface="Arial"/>
                <a:cs typeface="Arial"/>
              </a:rPr>
              <a:t>I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-155">
                <a:latin typeface="Arial"/>
                <a:cs typeface="Arial"/>
              </a:rPr>
              <a:t>O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N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P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R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5">
                <a:latin typeface="Arial"/>
                <a:cs typeface="Arial"/>
              </a:rPr>
              <a:t>O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75">
                <a:latin typeface="Arial"/>
                <a:cs typeface="Arial"/>
              </a:rPr>
              <a:t>V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85">
                <a:latin typeface="Arial"/>
                <a:cs typeface="Arial"/>
              </a:rPr>
              <a:t>I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D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D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B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5">
                <a:latin typeface="Arial"/>
                <a:cs typeface="Arial"/>
              </a:rPr>
              <a:t>Y</a:t>
            </a:r>
            <a:r>
              <a:rPr dirty="0" sz="3050" spc="595">
                <a:latin typeface="Arial"/>
                <a:cs typeface="Arial"/>
              </a:rPr>
              <a:t> </a:t>
            </a:r>
            <a:r>
              <a:rPr dirty="0" sz="3050" spc="-155">
                <a:latin typeface="Arial"/>
                <a:cs typeface="Arial"/>
              </a:rPr>
              <a:t>O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U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R</a:t>
            </a:r>
            <a:r>
              <a:rPr dirty="0" sz="3050" spc="-100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75">
                <a:latin typeface="Arial"/>
                <a:cs typeface="Arial"/>
              </a:rPr>
              <a:t>A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320">
                <a:latin typeface="Arial"/>
                <a:cs typeface="Arial"/>
              </a:rPr>
              <a:t>M  </a:t>
            </a:r>
            <a:r>
              <a:rPr dirty="0" sz="3050" spc="-20">
                <a:latin typeface="Arial"/>
                <a:cs typeface="Arial"/>
              </a:rPr>
              <a:t>D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75">
                <a:latin typeface="Arial"/>
                <a:cs typeface="Arial"/>
              </a:rPr>
              <a:t>A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0">
                <a:latin typeface="Arial"/>
                <a:cs typeface="Arial"/>
              </a:rPr>
              <a:t>L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S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204">
                <a:latin typeface="Arial"/>
                <a:cs typeface="Arial"/>
              </a:rPr>
              <a:t>W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85">
                <a:latin typeface="Arial"/>
                <a:cs typeface="Arial"/>
              </a:rPr>
              <a:t>I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H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H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</a:t>
            </a:r>
            <a:r>
              <a:rPr dirty="0" sz="3050" spc="-95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5">
                <a:latin typeface="Arial"/>
                <a:cs typeface="Arial"/>
              </a:rPr>
              <a:t>O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P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85">
                <a:latin typeface="Arial"/>
                <a:cs typeface="Arial"/>
              </a:rPr>
              <a:t>I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60">
                <a:latin typeface="Arial"/>
                <a:cs typeface="Arial"/>
              </a:rPr>
              <a:t>C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-155">
                <a:latin typeface="Arial"/>
                <a:cs typeface="Arial"/>
              </a:rPr>
              <a:t>O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55">
                <a:latin typeface="Arial"/>
                <a:cs typeface="Arial"/>
              </a:rPr>
              <a:t>F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R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75">
                <a:latin typeface="Arial"/>
                <a:cs typeface="Arial"/>
              </a:rPr>
              <a:t>A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85">
                <a:latin typeface="Arial"/>
                <a:cs typeface="Arial"/>
              </a:rPr>
              <a:t>I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0">
                <a:latin typeface="Arial"/>
                <a:cs typeface="Arial"/>
              </a:rPr>
              <a:t>L</a:t>
            </a:r>
            <a:endParaRPr sz="3050">
              <a:latin typeface="Arial"/>
              <a:cs typeface="Arial"/>
            </a:endParaRPr>
          </a:p>
          <a:p>
            <a:pPr marL="12700" marR="645795">
              <a:lnSpc>
                <a:spcPct val="121200"/>
              </a:lnSpc>
              <a:tabLst>
                <a:tab pos="1889760" algn="l"/>
                <a:tab pos="2639060" algn="l"/>
                <a:tab pos="2689225" algn="l"/>
                <a:tab pos="3328035" algn="l"/>
                <a:tab pos="3970020" algn="l"/>
                <a:tab pos="4432935" algn="l"/>
                <a:tab pos="5651500" algn="l"/>
                <a:tab pos="6397625" algn="l"/>
                <a:tab pos="6847205" algn="l"/>
                <a:tab pos="7713980" algn="l"/>
              </a:tabLst>
            </a:pPr>
            <a:r>
              <a:rPr dirty="0" sz="3050" spc="85">
                <a:latin typeface="Arial"/>
                <a:cs typeface="Arial"/>
              </a:rPr>
              <a:t>I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N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D</a:t>
            </a:r>
            <a:r>
              <a:rPr dirty="0" sz="3050" spc="-450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U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S</a:t>
            </a:r>
            <a:r>
              <a:rPr dirty="0" sz="3050" spc="-450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R</a:t>
            </a:r>
            <a:r>
              <a:rPr dirty="0" sz="3050" spc="-450">
                <a:latin typeface="Arial"/>
                <a:cs typeface="Arial"/>
              </a:rPr>
              <a:t> </a:t>
            </a:r>
            <a:r>
              <a:rPr dirty="0" sz="3050" spc="25">
                <a:latin typeface="Arial"/>
                <a:cs typeface="Arial"/>
              </a:rPr>
              <a:t>Y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5">
                <a:latin typeface="Arial"/>
                <a:cs typeface="Arial"/>
              </a:rPr>
              <a:t>.		</a:t>
            </a:r>
            <a:r>
              <a:rPr dirty="0" sz="3050" spc="85">
                <a:latin typeface="Arial"/>
                <a:cs typeface="Arial"/>
              </a:rPr>
              <a:t>I</a:t>
            </a:r>
            <a:r>
              <a:rPr dirty="0" sz="3050" spc="-450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N	</a:t>
            </a:r>
            <a:r>
              <a:rPr dirty="0" sz="3050" spc="-155">
                <a:latin typeface="Arial"/>
                <a:cs typeface="Arial"/>
              </a:rPr>
              <a:t>O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U</a:t>
            </a:r>
            <a:r>
              <a:rPr dirty="0" sz="3050" spc="-450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R	</a:t>
            </a:r>
            <a:r>
              <a:rPr dirty="0" sz="3050" spc="-30">
                <a:latin typeface="Arial"/>
                <a:cs typeface="Arial"/>
              </a:rPr>
              <a:t>P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R</a:t>
            </a:r>
            <a:r>
              <a:rPr dirty="0" sz="3050" spc="-450">
                <a:latin typeface="Arial"/>
                <a:cs typeface="Arial"/>
              </a:rPr>
              <a:t> </a:t>
            </a:r>
            <a:r>
              <a:rPr dirty="0" sz="3050" spc="-155">
                <a:latin typeface="Arial"/>
                <a:cs typeface="Arial"/>
              </a:rPr>
              <a:t>O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45">
                <a:latin typeface="Arial"/>
                <a:cs typeface="Arial"/>
              </a:rPr>
              <a:t>J</a:t>
            </a:r>
            <a:r>
              <a:rPr dirty="0" sz="3050" spc="-450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60">
                <a:latin typeface="Arial"/>
                <a:cs typeface="Arial"/>
              </a:rPr>
              <a:t>C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0">
                <a:latin typeface="Arial"/>
                <a:cs typeface="Arial"/>
              </a:rPr>
              <a:t> </a:t>
            </a:r>
            <a:r>
              <a:rPr dirty="0" sz="3050" spc="25">
                <a:latin typeface="Arial"/>
                <a:cs typeface="Arial"/>
              </a:rPr>
              <a:t>,	</a:t>
            </a:r>
            <a:r>
              <a:rPr dirty="0" sz="3050" spc="204">
                <a:latin typeface="Arial"/>
                <a:cs typeface="Arial"/>
              </a:rPr>
              <a:t>W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	</a:t>
            </a:r>
            <a:r>
              <a:rPr dirty="0" sz="3050" spc="75">
                <a:latin typeface="Arial"/>
                <a:cs typeface="Arial"/>
              </a:rPr>
              <a:t>A</a:t>
            </a:r>
            <a:r>
              <a:rPr dirty="0" sz="3050" spc="-49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R</a:t>
            </a:r>
            <a:r>
              <a:rPr dirty="0" sz="3050" spc="-500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 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R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5">
                <a:latin typeface="Arial"/>
                <a:cs typeface="Arial"/>
              </a:rPr>
              <a:t>Y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85">
                <a:latin typeface="Arial"/>
                <a:cs typeface="Arial"/>
              </a:rPr>
              <a:t>I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N</a:t>
            </a:r>
            <a:r>
              <a:rPr dirty="0" sz="3050" spc="-450">
                <a:latin typeface="Arial"/>
                <a:cs typeface="Arial"/>
              </a:rPr>
              <a:t> </a:t>
            </a:r>
            <a:r>
              <a:rPr dirty="0" sz="3050" spc="-155">
                <a:latin typeface="Arial"/>
                <a:cs typeface="Arial"/>
              </a:rPr>
              <a:t>G	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5">
                <a:latin typeface="Arial"/>
                <a:cs typeface="Arial"/>
              </a:rPr>
              <a:t>O	</a:t>
            </a:r>
            <a:r>
              <a:rPr dirty="0" sz="3050" spc="25">
                <a:latin typeface="Arial"/>
                <a:cs typeface="Arial"/>
              </a:rPr>
              <a:t>K</a:t>
            </a:r>
            <a:r>
              <a:rPr dirty="0" sz="3050" spc="-450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</a:t>
            </a:r>
            <a:r>
              <a:rPr dirty="0" sz="3050" spc="-450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P	T</a:t>
            </a:r>
            <a:r>
              <a:rPr dirty="0" sz="3050" spc="-450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R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75">
                <a:latin typeface="Arial"/>
                <a:cs typeface="Arial"/>
              </a:rPr>
              <a:t>A</a:t>
            </a:r>
            <a:r>
              <a:rPr dirty="0" sz="3050" spc="-450">
                <a:latin typeface="Arial"/>
                <a:cs typeface="Arial"/>
              </a:rPr>
              <a:t> </a:t>
            </a:r>
            <a:r>
              <a:rPr dirty="0" sz="3050" spc="-60">
                <a:latin typeface="Arial"/>
                <a:cs typeface="Arial"/>
              </a:rPr>
              <a:t>C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5">
                <a:latin typeface="Arial"/>
                <a:cs typeface="Arial"/>
              </a:rPr>
              <a:t>K	</a:t>
            </a:r>
            <a:r>
              <a:rPr dirty="0" sz="3050" spc="-155">
                <a:latin typeface="Arial"/>
                <a:cs typeface="Arial"/>
              </a:rPr>
              <a:t>O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55">
                <a:latin typeface="Arial"/>
                <a:cs typeface="Arial"/>
              </a:rPr>
              <a:t>F	</a:t>
            </a:r>
            <a:r>
              <a:rPr dirty="0" sz="3050" spc="85">
                <a:latin typeface="Arial"/>
                <a:cs typeface="Arial"/>
              </a:rPr>
              <a:t>I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320">
                <a:latin typeface="Arial"/>
                <a:cs typeface="Arial"/>
              </a:rPr>
              <a:t>M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S</a:t>
            </a:r>
            <a:endParaRPr sz="3050">
              <a:latin typeface="Arial"/>
              <a:cs typeface="Arial"/>
            </a:endParaRPr>
          </a:p>
          <a:p>
            <a:pPr algn="just" marL="12700" marR="18415">
              <a:lnSpc>
                <a:spcPct val="121200"/>
              </a:lnSpc>
              <a:spcBef>
                <a:spcPts val="5"/>
              </a:spcBef>
            </a:pPr>
            <a:r>
              <a:rPr dirty="0" sz="3050" spc="-20">
                <a:latin typeface="Arial"/>
                <a:cs typeface="Arial"/>
              </a:rPr>
              <a:t>U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S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85">
                <a:latin typeface="Arial"/>
                <a:cs typeface="Arial"/>
              </a:rPr>
              <a:t>I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N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5">
                <a:latin typeface="Arial"/>
                <a:cs typeface="Arial"/>
              </a:rPr>
              <a:t>G</a:t>
            </a:r>
            <a:r>
              <a:rPr dirty="0" sz="3050" spc="-95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H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</a:t>
            </a:r>
            <a:r>
              <a:rPr dirty="0" sz="3050" spc="-9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R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55">
                <a:latin typeface="Arial"/>
                <a:cs typeface="Arial"/>
              </a:rPr>
              <a:t>F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85">
                <a:latin typeface="Arial"/>
                <a:cs typeface="Arial"/>
              </a:rPr>
              <a:t>I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D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75">
                <a:latin typeface="Arial"/>
                <a:cs typeface="Arial"/>
              </a:rPr>
              <a:t>A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5">
                <a:latin typeface="Arial"/>
                <a:cs typeface="Arial"/>
              </a:rPr>
              <a:t>G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S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75">
                <a:latin typeface="Arial"/>
                <a:cs typeface="Arial"/>
              </a:rPr>
              <a:t>A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N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D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H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</a:t>
            </a:r>
            <a:r>
              <a:rPr dirty="0" sz="3050" spc="-95">
                <a:latin typeface="Arial"/>
                <a:cs typeface="Arial"/>
              </a:rPr>
              <a:t> </a:t>
            </a:r>
            <a:r>
              <a:rPr dirty="0" sz="3050" spc="204">
                <a:latin typeface="Arial"/>
                <a:cs typeface="Arial"/>
              </a:rPr>
              <a:t>W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85">
                <a:latin typeface="Arial"/>
                <a:cs typeface="Arial"/>
              </a:rPr>
              <a:t>I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5">
                <a:latin typeface="Arial"/>
                <a:cs typeface="Arial"/>
              </a:rPr>
              <a:t>G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H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  </a:t>
            </a:r>
            <a:r>
              <a:rPr dirty="0" sz="3050" spc="45">
                <a:latin typeface="Arial"/>
                <a:cs typeface="Arial"/>
              </a:rPr>
              <a:t>S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N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S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5">
                <a:latin typeface="Arial"/>
                <a:cs typeface="Arial"/>
              </a:rPr>
              <a:t>O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R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S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5">
                <a:latin typeface="Arial"/>
                <a:cs typeface="Arial"/>
              </a:rPr>
              <a:t>.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H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85">
                <a:latin typeface="Arial"/>
                <a:cs typeface="Arial"/>
              </a:rPr>
              <a:t>I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S</a:t>
            </a:r>
            <a:r>
              <a:rPr dirty="0" sz="3050" spc="595">
                <a:latin typeface="Arial"/>
                <a:cs typeface="Arial"/>
              </a:rPr>
              <a:t> </a:t>
            </a:r>
            <a:r>
              <a:rPr dirty="0" sz="3050" spc="204">
                <a:latin typeface="Arial"/>
                <a:cs typeface="Arial"/>
              </a:rPr>
              <a:t>W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5">
                <a:latin typeface="Arial"/>
                <a:cs typeface="Arial"/>
              </a:rPr>
              <a:t>O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U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0">
                <a:latin typeface="Arial"/>
                <a:cs typeface="Arial"/>
              </a:rPr>
              <a:t>L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D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H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0">
                <a:latin typeface="Arial"/>
                <a:cs typeface="Arial"/>
              </a:rPr>
              <a:t>L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P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U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S</a:t>
            </a:r>
            <a:r>
              <a:rPr dirty="0" sz="3050" spc="595">
                <a:latin typeface="Arial"/>
                <a:cs typeface="Arial"/>
              </a:rPr>
              <a:t> </a:t>
            </a:r>
            <a:r>
              <a:rPr dirty="0" sz="3050" spc="85">
                <a:latin typeface="Arial"/>
                <a:cs typeface="Arial"/>
              </a:rPr>
              <a:t>I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N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04">
                <a:latin typeface="Arial"/>
                <a:cs typeface="Arial"/>
              </a:rPr>
              <a:t>W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5">
                <a:latin typeface="Arial"/>
                <a:cs typeface="Arial"/>
              </a:rPr>
              <a:t>O  </a:t>
            </a:r>
            <a:r>
              <a:rPr dirty="0" sz="3050" spc="204">
                <a:latin typeface="Arial"/>
                <a:cs typeface="Arial"/>
              </a:rPr>
              <a:t>W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75">
                <a:latin typeface="Arial"/>
                <a:cs typeface="Arial"/>
              </a:rPr>
              <a:t>A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5">
                <a:latin typeface="Arial"/>
                <a:cs typeface="Arial"/>
              </a:rPr>
              <a:t>Y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S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5">
                <a:latin typeface="Arial"/>
                <a:cs typeface="Arial"/>
              </a:rPr>
              <a:t>,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-55">
                <a:latin typeface="Arial"/>
                <a:cs typeface="Arial"/>
              </a:rPr>
              <a:t>F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85">
                <a:latin typeface="Arial"/>
                <a:cs typeface="Arial"/>
              </a:rPr>
              <a:t>I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R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S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0">
                <a:latin typeface="Arial"/>
                <a:cs typeface="Arial"/>
              </a:rPr>
              <a:t>L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5">
                <a:latin typeface="Arial"/>
                <a:cs typeface="Arial"/>
              </a:rPr>
              <a:t>Y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85">
                <a:latin typeface="Arial"/>
                <a:cs typeface="Arial"/>
              </a:rPr>
              <a:t>I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204">
                <a:latin typeface="Arial"/>
                <a:cs typeface="Arial"/>
              </a:rPr>
              <a:t>W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-155">
                <a:latin typeface="Arial"/>
                <a:cs typeface="Arial"/>
              </a:rPr>
              <a:t>O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U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0">
                <a:latin typeface="Arial"/>
                <a:cs typeface="Arial"/>
              </a:rPr>
              <a:t>L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D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20">
                <a:latin typeface="Arial"/>
                <a:cs typeface="Arial"/>
              </a:rPr>
              <a:t>L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0">
                <a:latin typeface="Arial"/>
                <a:cs typeface="Arial"/>
              </a:rPr>
              <a:t>L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U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S</a:t>
            </a:r>
            <a:endParaRPr sz="3050">
              <a:latin typeface="Arial"/>
              <a:cs typeface="Arial"/>
            </a:endParaRPr>
          </a:p>
          <a:p>
            <a:pPr algn="just" marL="12700" marR="5080">
              <a:lnSpc>
                <a:spcPct val="121200"/>
              </a:lnSpc>
            </a:pP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H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75">
                <a:latin typeface="Arial"/>
                <a:cs typeface="Arial"/>
              </a:rPr>
              <a:t>A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75">
                <a:latin typeface="Arial"/>
                <a:cs typeface="Arial"/>
              </a:rPr>
              <a:t>A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N</a:t>
            </a:r>
            <a:r>
              <a:rPr dirty="0" sz="3050" spc="605">
                <a:latin typeface="Arial"/>
                <a:cs typeface="Arial"/>
              </a:rPr>
              <a:t> </a:t>
            </a:r>
            <a:r>
              <a:rPr dirty="0" sz="3050" spc="85">
                <a:latin typeface="Arial"/>
                <a:cs typeface="Arial"/>
              </a:rPr>
              <a:t>I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320">
                <a:latin typeface="Arial"/>
                <a:cs typeface="Arial"/>
              </a:rPr>
              <a:t>M</a:t>
            </a:r>
            <a:r>
              <a:rPr dirty="0" sz="3050" spc="60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H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75">
                <a:latin typeface="Arial"/>
                <a:cs typeface="Arial"/>
              </a:rPr>
              <a:t>A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S</a:t>
            </a:r>
            <a:r>
              <a:rPr dirty="0" sz="3050" spc="60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B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N</a:t>
            </a:r>
            <a:r>
              <a:rPr dirty="0" sz="3050" spc="605">
                <a:latin typeface="Arial"/>
                <a:cs typeface="Arial"/>
              </a:rPr>
              <a:t> </a:t>
            </a:r>
            <a:r>
              <a:rPr dirty="0" sz="3050" spc="75">
                <a:latin typeface="Arial"/>
                <a:cs typeface="Arial"/>
              </a:rPr>
              <a:t>A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D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D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D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5">
                <a:latin typeface="Arial"/>
                <a:cs typeface="Arial"/>
              </a:rPr>
              <a:t>O</a:t>
            </a:r>
            <a:r>
              <a:rPr dirty="0" sz="3050" spc="-90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H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  </a:t>
            </a:r>
            <a:r>
              <a:rPr dirty="0" sz="3050" spc="-60">
                <a:latin typeface="Arial"/>
                <a:cs typeface="Arial"/>
              </a:rPr>
              <a:t>C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75">
                <a:latin typeface="Arial"/>
                <a:cs typeface="Arial"/>
              </a:rPr>
              <a:t>A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R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75">
                <a:latin typeface="Arial"/>
                <a:cs typeface="Arial"/>
              </a:rPr>
              <a:t>A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N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D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S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60">
                <a:latin typeface="Arial"/>
                <a:cs typeface="Arial"/>
              </a:rPr>
              <a:t>C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5">
                <a:latin typeface="Arial"/>
                <a:cs typeface="Arial"/>
              </a:rPr>
              <a:t>O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N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D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0">
                <a:latin typeface="Arial"/>
                <a:cs typeface="Arial"/>
              </a:rPr>
              <a:t>L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5">
                <a:latin typeface="Arial"/>
                <a:cs typeface="Arial"/>
              </a:rPr>
              <a:t>Y</a:t>
            </a:r>
            <a:r>
              <a:rPr dirty="0" sz="3050" spc="595">
                <a:latin typeface="Arial"/>
                <a:cs typeface="Arial"/>
              </a:rPr>
              <a:t> </a:t>
            </a:r>
            <a:r>
              <a:rPr dirty="0" sz="3050" spc="85">
                <a:latin typeface="Arial"/>
                <a:cs typeface="Arial"/>
              </a:rPr>
              <a:t>I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204">
                <a:latin typeface="Arial"/>
                <a:cs typeface="Arial"/>
              </a:rPr>
              <a:t>W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5">
                <a:latin typeface="Arial"/>
                <a:cs typeface="Arial"/>
              </a:rPr>
              <a:t>O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U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0">
                <a:latin typeface="Arial"/>
                <a:cs typeface="Arial"/>
              </a:rPr>
              <a:t>L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D</a:t>
            </a:r>
            <a:endParaRPr sz="305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775"/>
              </a:spcBef>
            </a:pPr>
            <a:r>
              <a:rPr dirty="0" sz="3050" spc="75">
                <a:latin typeface="Arial"/>
                <a:cs typeface="Arial"/>
              </a:rPr>
              <a:t>A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U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5">
                <a:latin typeface="Arial"/>
                <a:cs typeface="Arial"/>
              </a:rPr>
              <a:t>O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320">
                <a:latin typeface="Arial"/>
                <a:cs typeface="Arial"/>
              </a:rPr>
              <a:t>M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75">
                <a:latin typeface="Arial"/>
                <a:cs typeface="Arial"/>
              </a:rPr>
              <a:t>A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85">
                <a:latin typeface="Arial"/>
                <a:cs typeface="Arial"/>
              </a:rPr>
              <a:t>I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60">
                <a:latin typeface="Arial"/>
                <a:cs typeface="Arial"/>
              </a:rPr>
              <a:t>C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75">
                <a:latin typeface="Arial"/>
                <a:cs typeface="Arial"/>
              </a:rPr>
              <a:t>A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0">
                <a:latin typeface="Arial"/>
                <a:cs typeface="Arial"/>
              </a:rPr>
              <a:t>L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0">
                <a:latin typeface="Arial"/>
                <a:cs typeface="Arial"/>
              </a:rPr>
              <a:t>L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5">
                <a:latin typeface="Arial"/>
                <a:cs typeface="Arial"/>
              </a:rPr>
              <a:t>Y</a:t>
            </a:r>
            <a:r>
              <a:rPr dirty="0" sz="3050" spc="595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P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R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85">
                <a:latin typeface="Arial"/>
                <a:cs typeface="Arial"/>
              </a:rPr>
              <a:t>I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N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H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-150">
                <a:latin typeface="Arial"/>
                <a:cs typeface="Arial"/>
              </a:rPr>
              <a:t>E</a:t>
            </a:r>
            <a:r>
              <a:rPr dirty="0" sz="3050" spc="-95">
                <a:latin typeface="Arial"/>
                <a:cs typeface="Arial"/>
              </a:rPr>
              <a:t> </a:t>
            </a:r>
            <a:r>
              <a:rPr dirty="0" sz="3050" spc="45">
                <a:latin typeface="Arial"/>
                <a:cs typeface="Arial"/>
              </a:rPr>
              <a:t>B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85">
                <a:latin typeface="Arial"/>
                <a:cs typeface="Arial"/>
              </a:rPr>
              <a:t>I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20">
                <a:latin typeface="Arial"/>
                <a:cs typeface="Arial"/>
              </a:rPr>
              <a:t>L</a:t>
            </a:r>
            <a:r>
              <a:rPr dirty="0" sz="3050" spc="-459">
                <a:latin typeface="Arial"/>
                <a:cs typeface="Arial"/>
              </a:rPr>
              <a:t> </a:t>
            </a:r>
            <a:r>
              <a:rPr dirty="0" sz="3050" spc="20">
                <a:latin typeface="Arial"/>
                <a:cs typeface="Arial"/>
              </a:rPr>
              <a:t>L</a:t>
            </a:r>
            <a:r>
              <a:rPr dirty="0" sz="3050" spc="600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20">
                <a:latin typeface="Arial"/>
                <a:cs typeface="Arial"/>
              </a:rPr>
              <a:t>H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75">
                <a:latin typeface="Arial"/>
                <a:cs typeface="Arial"/>
              </a:rPr>
              <a:t>A</a:t>
            </a:r>
            <a:r>
              <a:rPr dirty="0" sz="3050" spc="-455">
                <a:latin typeface="Arial"/>
                <a:cs typeface="Arial"/>
              </a:rPr>
              <a:t> </a:t>
            </a:r>
            <a:r>
              <a:rPr dirty="0" sz="3050" spc="-30">
                <a:latin typeface="Arial"/>
                <a:cs typeface="Arial"/>
              </a:rPr>
              <a:t>T</a:t>
            </a:r>
            <a:endParaRPr sz="305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96473" y="8578488"/>
          <a:ext cx="8395335" cy="955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3615"/>
                <a:gridCol w="2720340"/>
                <a:gridCol w="1094739"/>
                <a:gridCol w="749300"/>
                <a:gridCol w="1069339"/>
                <a:gridCol w="802004"/>
                <a:gridCol w="974725"/>
              </a:tblGrid>
              <a:tr h="477520">
                <a:tc>
                  <a:txBody>
                    <a:bodyPr/>
                    <a:lstStyle/>
                    <a:p>
                      <a:pPr marL="31750">
                        <a:lnSpc>
                          <a:spcPts val="3225"/>
                        </a:lnSpc>
                      </a:pPr>
                      <a:r>
                        <a:rPr dirty="0" sz="3050" spc="-3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3050" spc="-4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-20">
                          <a:latin typeface="Arial"/>
                          <a:cs typeface="Arial"/>
                        </a:rPr>
                        <a:t>H</a:t>
                      </a:r>
                      <a:r>
                        <a:rPr dirty="0" sz="3050" spc="-4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-150">
                          <a:latin typeface="Arial"/>
                          <a:cs typeface="Arial"/>
                        </a:rPr>
                        <a:t>E</a:t>
                      </a:r>
                      <a:endParaRPr sz="3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ECE6E1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3225"/>
                        </a:lnSpc>
                      </a:pPr>
                      <a:r>
                        <a:rPr dirty="0" sz="3050" spc="-60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3050" spc="-4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-20">
                          <a:latin typeface="Arial"/>
                          <a:cs typeface="Arial"/>
                        </a:rPr>
                        <a:t>U</a:t>
                      </a:r>
                      <a:r>
                        <a:rPr dirty="0" sz="3050" spc="-4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45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3050" spc="-4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-3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3050" spc="-4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-155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3050" spc="-4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32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3050" spc="-4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-15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3050" spc="-4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-150">
                          <a:latin typeface="Arial"/>
                          <a:cs typeface="Arial"/>
                        </a:rPr>
                        <a:t>R</a:t>
                      </a:r>
                      <a:endParaRPr sz="3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ECE6E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3225"/>
                        </a:lnSpc>
                      </a:pPr>
                      <a:r>
                        <a:rPr dirty="0" sz="3050" spc="-20">
                          <a:latin typeface="Arial"/>
                          <a:cs typeface="Arial"/>
                        </a:rPr>
                        <a:t>H</a:t>
                      </a:r>
                      <a:r>
                        <a:rPr dirty="0" sz="3050" spc="-4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75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3050" spc="-4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45">
                          <a:latin typeface="Arial"/>
                          <a:cs typeface="Arial"/>
                        </a:rPr>
                        <a:t>S</a:t>
                      </a:r>
                      <a:endParaRPr sz="3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ECE6E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3225"/>
                        </a:lnSpc>
                      </a:pPr>
                      <a:r>
                        <a:rPr dirty="0" sz="3050" spc="-3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3050" spc="-4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-155">
                          <a:latin typeface="Arial"/>
                          <a:cs typeface="Arial"/>
                        </a:rPr>
                        <a:t>O</a:t>
                      </a:r>
                      <a:endParaRPr sz="3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ECE6E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3225"/>
                        </a:lnSpc>
                      </a:pPr>
                      <a:r>
                        <a:rPr dirty="0" sz="3050" spc="-30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3050" spc="-4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75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3050" spc="-4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25">
                          <a:latin typeface="Arial"/>
                          <a:cs typeface="Arial"/>
                        </a:rPr>
                        <a:t>Y</a:t>
                      </a:r>
                      <a:endParaRPr sz="3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ECE6E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3225"/>
                        </a:lnSpc>
                      </a:pPr>
                      <a:r>
                        <a:rPr dirty="0" sz="3050" spc="-155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3050" spc="-4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45">
                          <a:latin typeface="Arial"/>
                          <a:cs typeface="Arial"/>
                        </a:rPr>
                        <a:t>N</a:t>
                      </a:r>
                      <a:endParaRPr sz="3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ECE6E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3225"/>
                        </a:lnSpc>
                      </a:pPr>
                      <a:r>
                        <a:rPr dirty="0" sz="3050" spc="-3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3050" spc="-4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-20">
                          <a:latin typeface="Arial"/>
                          <a:cs typeface="Arial"/>
                        </a:rPr>
                        <a:t>H</a:t>
                      </a:r>
                      <a:r>
                        <a:rPr dirty="0" sz="3050" spc="-4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-150">
                          <a:latin typeface="Arial"/>
                          <a:cs typeface="Arial"/>
                        </a:rPr>
                        <a:t>E</a:t>
                      </a:r>
                      <a:endParaRPr sz="3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ECE6E1"/>
                    </a:solidFill>
                  </a:tcPr>
                </a:tc>
              </a:tr>
              <a:tr h="477520">
                <a:tc>
                  <a:txBody>
                    <a:bodyPr/>
                    <a:lstStyle/>
                    <a:p>
                      <a:pPr marL="31750">
                        <a:lnSpc>
                          <a:spcPts val="3420"/>
                        </a:lnSpc>
                        <a:spcBef>
                          <a:spcPts val="240"/>
                        </a:spcBef>
                      </a:pPr>
                      <a:r>
                        <a:rPr dirty="0" sz="3050" spc="20">
                          <a:latin typeface="Arial"/>
                          <a:cs typeface="Arial"/>
                        </a:rPr>
                        <a:t>L</a:t>
                      </a:r>
                      <a:r>
                        <a:rPr dirty="0" sz="3050" spc="-48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-60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3050" spc="-4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-20">
                          <a:latin typeface="Arial"/>
                          <a:cs typeface="Arial"/>
                        </a:rPr>
                        <a:t>D</a:t>
                      </a:r>
                      <a:endParaRPr sz="3050">
                        <a:latin typeface="Arial"/>
                        <a:cs typeface="Arial"/>
                      </a:endParaRPr>
                    </a:p>
                  </a:txBody>
                  <a:tcPr marL="0" marR="0" marB="0" marT="30480">
                    <a:solidFill>
                      <a:srgbClr val="ECE6E1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3420"/>
                        </a:lnSpc>
                        <a:spcBef>
                          <a:spcPts val="240"/>
                        </a:spcBef>
                      </a:pPr>
                      <a:r>
                        <a:rPr dirty="0" sz="3050" spc="45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3050" spc="-459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-60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3050" spc="-459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-15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3050" spc="-459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-15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3050" spc="-459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-15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3050" spc="-459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45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3050" spc="-459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050" spc="25">
                          <a:latin typeface="Arial"/>
                          <a:cs typeface="Arial"/>
                        </a:rPr>
                        <a:t>.</a:t>
                      </a:r>
                      <a:endParaRPr sz="3050">
                        <a:latin typeface="Arial"/>
                        <a:cs typeface="Arial"/>
                      </a:endParaRPr>
                    </a:p>
                  </a:txBody>
                  <a:tcPr marL="0" marR="0" marB="0" marT="30480">
                    <a:solidFill>
                      <a:srgbClr val="ECE6E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ECE6E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ECE6E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ECE6E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ECE6E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ECE6E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1F20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048871" y="8098932"/>
            <a:ext cx="7239634" cy="2188210"/>
          </a:xfrm>
          <a:custGeom>
            <a:avLst/>
            <a:gdLst/>
            <a:ahLst/>
            <a:cxnLst/>
            <a:rect l="l" t="t" r="r" b="b"/>
            <a:pathLst>
              <a:path w="7239634" h="2188209">
                <a:moveTo>
                  <a:pt x="0" y="2188067"/>
                </a:moveTo>
                <a:lnTo>
                  <a:pt x="7239127" y="0"/>
                </a:lnTo>
                <a:lnTo>
                  <a:pt x="7239127" y="2188067"/>
                </a:lnTo>
                <a:lnTo>
                  <a:pt x="0" y="2188067"/>
                </a:lnTo>
                <a:close/>
              </a:path>
            </a:pathLst>
          </a:custGeom>
          <a:solidFill>
            <a:srgbClr val="ECE6E1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8056804"/>
            <a:ext cx="7543800" cy="2230755"/>
          </a:xfrm>
          <a:custGeom>
            <a:avLst/>
            <a:gdLst/>
            <a:ahLst/>
            <a:cxnLst/>
            <a:rect l="l" t="t" r="r" b="b"/>
            <a:pathLst>
              <a:path w="7543800" h="2230754">
                <a:moveTo>
                  <a:pt x="0" y="2230195"/>
                </a:moveTo>
                <a:lnTo>
                  <a:pt x="0" y="0"/>
                </a:lnTo>
                <a:lnTo>
                  <a:pt x="7543531" y="2230195"/>
                </a:lnTo>
                <a:lnTo>
                  <a:pt x="0" y="2230195"/>
                </a:lnTo>
                <a:close/>
              </a:path>
            </a:pathLst>
          </a:custGeom>
          <a:solidFill>
            <a:srgbClr val="FF49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056763" y="1035961"/>
            <a:ext cx="11944985" cy="7092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1500"/>
              </a:lnSpc>
              <a:spcBef>
                <a:spcPts val="95"/>
              </a:spcBef>
            </a:pPr>
            <a:r>
              <a:rPr dirty="0" sz="3200" spc="495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3200" spc="415">
                <a:solidFill>
                  <a:srgbClr val="ECE6E1"/>
                </a:solidFill>
                <a:latin typeface="Arial"/>
                <a:cs typeface="Arial"/>
              </a:rPr>
              <a:t>USAGE </a:t>
            </a:r>
            <a:r>
              <a:rPr dirty="0" sz="3200" spc="455">
                <a:solidFill>
                  <a:srgbClr val="ECE6E1"/>
                </a:solidFill>
                <a:latin typeface="Arial"/>
                <a:cs typeface="Arial"/>
              </a:rPr>
              <a:t>OF </a:t>
            </a:r>
            <a:r>
              <a:rPr dirty="0" sz="3200" spc="525">
                <a:solidFill>
                  <a:srgbClr val="ECE6E1"/>
                </a:solidFill>
                <a:latin typeface="Arial"/>
                <a:cs typeface="Arial"/>
              </a:rPr>
              <a:t>WEIGHT </a:t>
            </a:r>
            <a:r>
              <a:rPr dirty="0" sz="3200" spc="395">
                <a:solidFill>
                  <a:srgbClr val="ECE6E1"/>
                </a:solidFill>
                <a:latin typeface="Arial"/>
                <a:cs typeface="Arial"/>
              </a:rPr>
              <a:t>SENSORS </a:t>
            </a:r>
            <a:r>
              <a:rPr dirty="0" sz="3200" spc="275">
                <a:solidFill>
                  <a:srgbClr val="ECE6E1"/>
                </a:solidFill>
                <a:latin typeface="Arial"/>
                <a:cs typeface="Arial"/>
              </a:rPr>
              <a:t>IS </a:t>
            </a:r>
            <a:r>
              <a:rPr dirty="0" sz="3200" spc="580">
                <a:solidFill>
                  <a:srgbClr val="ECE6E1"/>
                </a:solidFill>
                <a:latin typeface="Arial"/>
                <a:cs typeface="Arial"/>
              </a:rPr>
              <a:t>NOT </a:t>
            </a:r>
            <a:r>
              <a:rPr dirty="0" sz="3200" spc="565">
                <a:solidFill>
                  <a:srgbClr val="ECE6E1"/>
                </a:solidFill>
                <a:latin typeface="Arial"/>
                <a:cs typeface="Arial"/>
              </a:rPr>
              <a:t>THAT  </a:t>
            </a:r>
            <a:r>
              <a:rPr dirty="0" sz="3200" spc="405">
                <a:solidFill>
                  <a:srgbClr val="ECE6E1"/>
                </a:solidFill>
                <a:latin typeface="Arial"/>
                <a:cs typeface="Arial"/>
              </a:rPr>
              <a:t>EFFICIENT,</a:t>
            </a:r>
            <a:r>
              <a:rPr dirty="0" sz="3200" spc="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400">
                <a:solidFill>
                  <a:srgbClr val="ECE6E1"/>
                </a:solidFill>
                <a:latin typeface="Arial"/>
                <a:cs typeface="Arial"/>
              </a:rPr>
              <a:t>AS</a:t>
            </a:r>
            <a:r>
              <a:rPr dirty="0" sz="3200" spc="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395">
                <a:solidFill>
                  <a:srgbClr val="ECE6E1"/>
                </a:solidFill>
                <a:latin typeface="Arial"/>
                <a:cs typeface="Arial"/>
              </a:rPr>
              <a:t>IT</a:t>
            </a:r>
            <a:r>
              <a:rPr dirty="0" sz="3200" spc="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625">
                <a:solidFill>
                  <a:srgbClr val="ECE6E1"/>
                </a:solidFill>
                <a:latin typeface="Arial"/>
                <a:cs typeface="Arial"/>
              </a:rPr>
              <a:t>WOULD</a:t>
            </a:r>
            <a:r>
              <a:rPr dirty="0" sz="3200" spc="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580">
                <a:solidFill>
                  <a:srgbClr val="ECE6E1"/>
                </a:solidFill>
                <a:latin typeface="Arial"/>
                <a:cs typeface="Arial"/>
              </a:rPr>
              <a:t>NOT</a:t>
            </a:r>
            <a:r>
              <a:rPr dirty="0" sz="3200" spc="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520">
                <a:solidFill>
                  <a:srgbClr val="ECE6E1"/>
                </a:solidFill>
                <a:latin typeface="Arial"/>
                <a:cs typeface="Arial"/>
              </a:rPr>
              <a:t>TELL</a:t>
            </a:r>
            <a:r>
              <a:rPr dirty="0" sz="3200" spc="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360">
                <a:solidFill>
                  <a:srgbClr val="ECE6E1"/>
                </a:solidFill>
                <a:latin typeface="Arial"/>
                <a:cs typeface="Arial"/>
              </a:rPr>
              <a:t>US</a:t>
            </a:r>
            <a:r>
              <a:rPr dirty="0" sz="3200" spc="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495">
                <a:solidFill>
                  <a:srgbClr val="ECE6E1"/>
                </a:solidFill>
                <a:latin typeface="Arial"/>
                <a:cs typeface="Arial"/>
              </a:rPr>
              <a:t>THE</a:t>
            </a:r>
            <a:r>
              <a:rPr dirty="0" sz="3200" spc="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385">
                <a:solidFill>
                  <a:srgbClr val="ECE6E1"/>
                </a:solidFill>
                <a:latin typeface="Arial"/>
                <a:cs typeface="Arial"/>
              </a:rPr>
              <a:t>TYPE  </a:t>
            </a:r>
            <a:r>
              <a:rPr dirty="0" sz="3200" spc="455">
                <a:solidFill>
                  <a:srgbClr val="ECE6E1"/>
                </a:solidFill>
                <a:latin typeface="Arial"/>
                <a:cs typeface="Arial"/>
              </a:rPr>
              <a:t>OF </a:t>
            </a:r>
            <a:r>
              <a:rPr dirty="0" sz="3200" spc="505">
                <a:solidFill>
                  <a:srgbClr val="ECE6E1"/>
                </a:solidFill>
                <a:latin typeface="Arial"/>
                <a:cs typeface="Arial"/>
              </a:rPr>
              <a:t>ITEM </a:t>
            </a:r>
            <a:r>
              <a:rPr dirty="0" sz="3200" spc="450">
                <a:solidFill>
                  <a:srgbClr val="ECE6E1"/>
                </a:solidFill>
                <a:latin typeface="Arial"/>
                <a:cs typeface="Arial"/>
              </a:rPr>
              <a:t>BEING </a:t>
            </a:r>
            <a:r>
              <a:rPr dirty="0" sz="3200" spc="465">
                <a:solidFill>
                  <a:srgbClr val="ECE6E1"/>
                </a:solidFill>
                <a:latin typeface="Arial"/>
                <a:cs typeface="Arial"/>
              </a:rPr>
              <a:t>REMOVED. </a:t>
            </a:r>
            <a:r>
              <a:rPr dirty="0" sz="3200" spc="575">
                <a:solidFill>
                  <a:srgbClr val="ECE6E1"/>
                </a:solidFill>
                <a:latin typeface="Arial"/>
                <a:cs typeface="Arial"/>
              </a:rPr>
              <a:t>WE </a:t>
            </a:r>
            <a:r>
              <a:rPr dirty="0" sz="3200" spc="555">
                <a:solidFill>
                  <a:srgbClr val="ECE6E1"/>
                </a:solidFill>
                <a:latin typeface="Arial"/>
                <a:cs typeface="Arial"/>
              </a:rPr>
              <a:t>COULD </a:t>
            </a:r>
            <a:r>
              <a:rPr dirty="0" sz="3200" spc="535">
                <a:solidFill>
                  <a:srgbClr val="ECE6E1"/>
                </a:solidFill>
                <a:latin typeface="Arial"/>
                <a:cs typeface="Arial"/>
              </a:rPr>
              <a:t>HAVE  </a:t>
            </a:r>
            <a:r>
              <a:rPr dirty="0" sz="3200" spc="415">
                <a:solidFill>
                  <a:srgbClr val="ECE6E1"/>
                </a:solidFill>
                <a:latin typeface="Arial"/>
                <a:cs typeface="Arial"/>
              </a:rPr>
              <a:t>USED</a:t>
            </a:r>
            <a:r>
              <a:rPr dirty="0" sz="3200" spc="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395">
                <a:solidFill>
                  <a:srgbClr val="ECE6E1"/>
                </a:solidFill>
                <a:latin typeface="Arial"/>
                <a:cs typeface="Arial"/>
              </a:rPr>
              <a:t>RFID</a:t>
            </a:r>
            <a:r>
              <a:rPr dirty="0" sz="3200" spc="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450">
                <a:solidFill>
                  <a:srgbClr val="ECE6E1"/>
                </a:solidFill>
                <a:latin typeface="Arial"/>
                <a:cs typeface="Arial"/>
              </a:rPr>
              <a:t>TAGS</a:t>
            </a:r>
            <a:r>
              <a:rPr dirty="0" sz="3200" spc="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480">
                <a:solidFill>
                  <a:srgbClr val="ECE6E1"/>
                </a:solidFill>
                <a:latin typeface="Arial"/>
                <a:cs typeface="Arial"/>
              </a:rPr>
              <a:t>IN</a:t>
            </a:r>
            <a:r>
              <a:rPr dirty="0" sz="3200" spc="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425">
                <a:solidFill>
                  <a:srgbClr val="ECE6E1"/>
                </a:solidFill>
                <a:latin typeface="Arial"/>
                <a:cs typeface="Arial"/>
              </a:rPr>
              <a:t>THEIR</a:t>
            </a:r>
            <a:r>
              <a:rPr dirty="0" sz="3200" spc="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420">
                <a:solidFill>
                  <a:srgbClr val="ECE6E1"/>
                </a:solidFill>
                <a:latin typeface="Arial"/>
                <a:cs typeface="Arial"/>
              </a:rPr>
              <a:t>PLACE,</a:t>
            </a:r>
            <a:r>
              <a:rPr dirty="0" sz="3200" spc="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484">
                <a:solidFill>
                  <a:srgbClr val="ECE6E1"/>
                </a:solidFill>
                <a:latin typeface="Arial"/>
                <a:cs typeface="Arial"/>
              </a:rPr>
              <a:t>BUT</a:t>
            </a:r>
            <a:r>
              <a:rPr dirty="0" sz="3200" spc="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395">
                <a:solidFill>
                  <a:srgbClr val="ECE6E1"/>
                </a:solidFill>
                <a:latin typeface="Arial"/>
                <a:cs typeface="Arial"/>
              </a:rPr>
              <a:t>IT</a:t>
            </a:r>
            <a:r>
              <a:rPr dirty="0" sz="3200" spc="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625">
                <a:solidFill>
                  <a:srgbClr val="ECE6E1"/>
                </a:solidFill>
                <a:latin typeface="Arial"/>
                <a:cs typeface="Arial"/>
              </a:rPr>
              <a:t>WOULD  </a:t>
            </a:r>
            <a:r>
              <a:rPr dirty="0" sz="3200" spc="580">
                <a:solidFill>
                  <a:srgbClr val="ECE6E1"/>
                </a:solidFill>
                <a:latin typeface="Arial"/>
                <a:cs typeface="Arial"/>
              </a:rPr>
              <a:t>NOT </a:t>
            </a:r>
            <a:r>
              <a:rPr dirty="0" sz="3200" spc="375">
                <a:solidFill>
                  <a:srgbClr val="ECE6E1"/>
                </a:solidFill>
                <a:latin typeface="Arial"/>
                <a:cs typeface="Arial"/>
              </a:rPr>
              <a:t>BE </a:t>
            </a:r>
            <a:r>
              <a:rPr dirty="0" sz="3200" spc="470">
                <a:solidFill>
                  <a:srgbClr val="ECE6E1"/>
                </a:solidFill>
                <a:latin typeface="Arial"/>
                <a:cs typeface="Arial"/>
              </a:rPr>
              <a:t>COST </a:t>
            </a:r>
            <a:r>
              <a:rPr dirty="0" sz="3200" spc="405">
                <a:solidFill>
                  <a:srgbClr val="ECE6E1"/>
                </a:solidFill>
                <a:latin typeface="Arial"/>
                <a:cs typeface="Arial"/>
              </a:rPr>
              <a:t>EFFICIENT. </a:t>
            </a:r>
            <a:r>
              <a:rPr dirty="0" sz="3200" spc="570">
                <a:solidFill>
                  <a:srgbClr val="ECE6E1"/>
                </a:solidFill>
                <a:latin typeface="Arial"/>
                <a:cs typeface="Arial"/>
              </a:rPr>
              <a:t>ALTHOUGH </a:t>
            </a:r>
            <a:r>
              <a:rPr dirty="0" sz="3200" spc="575">
                <a:solidFill>
                  <a:srgbClr val="ECE6E1"/>
                </a:solidFill>
                <a:latin typeface="Arial"/>
                <a:cs typeface="Arial"/>
              </a:rPr>
              <a:t>WE </a:t>
            </a:r>
            <a:r>
              <a:rPr dirty="0" sz="3200" spc="590">
                <a:solidFill>
                  <a:srgbClr val="ECE6E1"/>
                </a:solidFill>
                <a:latin typeface="Arial"/>
                <a:cs typeface="Arial"/>
              </a:rPr>
              <a:t>CAN  </a:t>
            </a:r>
            <a:r>
              <a:rPr dirty="0" sz="3200" spc="475">
                <a:solidFill>
                  <a:srgbClr val="ECE6E1"/>
                </a:solidFill>
                <a:latin typeface="Arial"/>
                <a:cs typeface="Arial"/>
              </a:rPr>
              <a:t>SOLVE </a:t>
            </a:r>
            <a:r>
              <a:rPr dirty="0" sz="3200" spc="495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3200" spc="500">
                <a:solidFill>
                  <a:srgbClr val="ECE6E1"/>
                </a:solidFill>
                <a:latin typeface="Arial"/>
                <a:cs typeface="Arial"/>
              </a:rPr>
              <a:t>ABOVE </a:t>
            </a:r>
            <a:r>
              <a:rPr dirty="0" sz="3200" spc="505">
                <a:solidFill>
                  <a:srgbClr val="ECE6E1"/>
                </a:solidFill>
                <a:latin typeface="Arial"/>
                <a:cs typeface="Arial"/>
              </a:rPr>
              <a:t>PROBLEM </a:t>
            </a:r>
            <a:r>
              <a:rPr dirty="0" sz="3200" spc="395">
                <a:solidFill>
                  <a:srgbClr val="ECE6E1"/>
                </a:solidFill>
                <a:latin typeface="Arial"/>
                <a:cs typeface="Arial"/>
              </a:rPr>
              <a:t>BY </a:t>
            </a:r>
            <a:r>
              <a:rPr dirty="0" sz="3200" spc="465">
                <a:solidFill>
                  <a:srgbClr val="ECE6E1"/>
                </a:solidFill>
                <a:latin typeface="Arial"/>
                <a:cs typeface="Arial"/>
              </a:rPr>
              <a:t>CREATING </a:t>
            </a:r>
            <a:r>
              <a:rPr dirty="0" sz="3200" spc="495">
                <a:solidFill>
                  <a:srgbClr val="ECE6E1"/>
                </a:solidFill>
                <a:latin typeface="Arial"/>
                <a:cs typeface="Arial"/>
              </a:rPr>
              <a:t>A  </a:t>
            </a:r>
            <a:r>
              <a:rPr dirty="0" sz="3200" spc="405">
                <a:solidFill>
                  <a:srgbClr val="ECE6E1"/>
                </a:solidFill>
                <a:latin typeface="Arial"/>
                <a:cs typeface="Arial"/>
              </a:rPr>
              <a:t>SEPARATE </a:t>
            </a:r>
            <a:r>
              <a:rPr dirty="0" sz="3200" spc="465">
                <a:solidFill>
                  <a:srgbClr val="ECE6E1"/>
                </a:solidFill>
                <a:latin typeface="Arial"/>
                <a:cs typeface="Arial"/>
              </a:rPr>
              <a:t>SHELF </a:t>
            </a:r>
            <a:r>
              <a:rPr dirty="0" sz="3200" spc="405">
                <a:solidFill>
                  <a:srgbClr val="ECE6E1"/>
                </a:solidFill>
                <a:latin typeface="Arial"/>
                <a:cs typeface="Arial"/>
              </a:rPr>
              <a:t>FOR </a:t>
            </a:r>
            <a:r>
              <a:rPr dirty="0" sz="3200" spc="440">
                <a:solidFill>
                  <a:srgbClr val="ECE6E1"/>
                </a:solidFill>
                <a:latin typeface="Arial"/>
                <a:cs typeface="Arial"/>
              </a:rPr>
              <a:t>DIFFERENT </a:t>
            </a:r>
            <a:r>
              <a:rPr dirty="0" sz="3200" spc="385">
                <a:solidFill>
                  <a:srgbClr val="ECE6E1"/>
                </a:solidFill>
                <a:latin typeface="Arial"/>
                <a:cs typeface="Arial"/>
              </a:rPr>
              <a:t>TYPE </a:t>
            </a:r>
            <a:r>
              <a:rPr dirty="0" sz="3200" spc="455">
                <a:solidFill>
                  <a:srgbClr val="ECE6E1"/>
                </a:solidFill>
                <a:latin typeface="Arial"/>
                <a:cs typeface="Arial"/>
              </a:rPr>
              <a:t>OF  </a:t>
            </a:r>
            <a:r>
              <a:rPr dirty="0" sz="3200" spc="409">
                <a:solidFill>
                  <a:srgbClr val="ECE6E1"/>
                </a:solidFill>
                <a:latin typeface="Arial"/>
                <a:cs typeface="Arial"/>
              </a:rPr>
              <a:t>ITEMS. </a:t>
            </a:r>
            <a:r>
              <a:rPr dirty="0" sz="3200" spc="395">
                <a:solidFill>
                  <a:srgbClr val="ECE6E1"/>
                </a:solidFill>
                <a:latin typeface="Arial"/>
                <a:cs typeface="Arial"/>
              </a:rPr>
              <a:t>IT </a:t>
            </a:r>
            <a:r>
              <a:rPr dirty="0" sz="3200" spc="625">
                <a:solidFill>
                  <a:srgbClr val="ECE6E1"/>
                </a:solidFill>
                <a:latin typeface="Arial"/>
                <a:cs typeface="Arial"/>
              </a:rPr>
              <a:t>WOULD </a:t>
            </a:r>
            <a:r>
              <a:rPr dirty="0" sz="3200" spc="500">
                <a:solidFill>
                  <a:srgbClr val="ECE6E1"/>
                </a:solidFill>
                <a:latin typeface="Arial"/>
                <a:cs typeface="Arial"/>
              </a:rPr>
              <a:t>ALSO </a:t>
            </a:r>
            <a:r>
              <a:rPr dirty="0" sz="3200" spc="375">
                <a:solidFill>
                  <a:srgbClr val="ECE6E1"/>
                </a:solidFill>
                <a:latin typeface="Arial"/>
                <a:cs typeface="Arial"/>
              </a:rPr>
              <a:t>BE </a:t>
            </a:r>
            <a:r>
              <a:rPr dirty="0" sz="3200" spc="500">
                <a:solidFill>
                  <a:srgbClr val="ECE6E1"/>
                </a:solidFill>
                <a:latin typeface="Arial"/>
                <a:cs typeface="Arial"/>
              </a:rPr>
              <a:t>HELPFUL </a:t>
            </a:r>
            <a:r>
              <a:rPr dirty="0" sz="3200" spc="400">
                <a:solidFill>
                  <a:srgbClr val="ECE6E1"/>
                </a:solidFill>
                <a:latin typeface="Arial"/>
                <a:cs typeface="Arial"/>
              </a:rPr>
              <a:t>AS </a:t>
            </a:r>
            <a:r>
              <a:rPr dirty="0" sz="3200" spc="640">
                <a:solidFill>
                  <a:srgbClr val="ECE6E1"/>
                </a:solidFill>
                <a:latin typeface="Arial"/>
                <a:cs typeface="Arial"/>
              </a:rPr>
              <a:t>WHEN  </a:t>
            </a:r>
            <a:r>
              <a:rPr dirty="0" sz="3200" spc="495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3200" spc="525">
                <a:solidFill>
                  <a:srgbClr val="ECE6E1"/>
                </a:solidFill>
                <a:latin typeface="Arial"/>
                <a:cs typeface="Arial"/>
              </a:rPr>
              <a:t>WEIGHT </a:t>
            </a:r>
            <a:r>
              <a:rPr dirty="0" sz="3200" spc="455">
                <a:solidFill>
                  <a:srgbClr val="ECE6E1"/>
                </a:solidFill>
                <a:latin typeface="Arial"/>
                <a:cs typeface="Arial"/>
              </a:rPr>
              <a:t>OF </a:t>
            </a:r>
            <a:r>
              <a:rPr dirty="0" sz="3200" spc="530">
                <a:solidFill>
                  <a:srgbClr val="ECE6E1"/>
                </a:solidFill>
                <a:latin typeface="Arial"/>
                <a:cs typeface="Arial"/>
              </a:rPr>
              <a:t>ANY </a:t>
            </a:r>
            <a:r>
              <a:rPr dirty="0" sz="3200" spc="465">
                <a:solidFill>
                  <a:srgbClr val="ECE6E1"/>
                </a:solidFill>
                <a:latin typeface="Arial"/>
                <a:cs typeface="Arial"/>
              </a:rPr>
              <a:t>SHELF </a:t>
            </a:r>
            <a:r>
              <a:rPr dirty="0" sz="3200" spc="395">
                <a:solidFill>
                  <a:srgbClr val="ECE6E1"/>
                </a:solidFill>
                <a:latin typeface="Arial"/>
                <a:cs typeface="Arial"/>
              </a:rPr>
              <a:t>GOES </a:t>
            </a:r>
            <a:r>
              <a:rPr dirty="0" sz="3200" spc="570">
                <a:solidFill>
                  <a:srgbClr val="ECE6E1"/>
                </a:solidFill>
                <a:latin typeface="Arial"/>
                <a:cs typeface="Arial"/>
              </a:rPr>
              <a:t>BELOW </a:t>
            </a:r>
            <a:r>
              <a:rPr dirty="0" sz="3200" spc="495">
                <a:solidFill>
                  <a:srgbClr val="ECE6E1"/>
                </a:solidFill>
                <a:latin typeface="Arial"/>
                <a:cs typeface="Arial"/>
              </a:rPr>
              <a:t>A  </a:t>
            </a:r>
            <a:r>
              <a:rPr dirty="0" sz="3200" spc="459">
                <a:solidFill>
                  <a:srgbClr val="ECE6E1"/>
                </a:solidFill>
                <a:latin typeface="Arial"/>
                <a:cs typeface="Arial"/>
              </a:rPr>
              <a:t>PARTICULAR </a:t>
            </a:r>
            <a:r>
              <a:rPr dirty="0" sz="3200" spc="455">
                <a:solidFill>
                  <a:srgbClr val="ECE6E1"/>
                </a:solidFill>
                <a:latin typeface="Arial"/>
                <a:cs typeface="Arial"/>
              </a:rPr>
              <a:t>VALUE, </a:t>
            </a:r>
            <a:r>
              <a:rPr dirty="0" sz="3200" spc="395">
                <a:solidFill>
                  <a:srgbClr val="ECE6E1"/>
                </a:solidFill>
                <a:latin typeface="Arial"/>
                <a:cs typeface="Arial"/>
              </a:rPr>
              <a:t>IT </a:t>
            </a:r>
            <a:r>
              <a:rPr dirty="0" sz="3200" spc="625">
                <a:solidFill>
                  <a:srgbClr val="ECE6E1"/>
                </a:solidFill>
                <a:latin typeface="Arial"/>
                <a:cs typeface="Arial"/>
              </a:rPr>
              <a:t>WOULD </a:t>
            </a:r>
            <a:r>
              <a:rPr dirty="0" sz="3200" spc="495">
                <a:solidFill>
                  <a:srgbClr val="ECE6E1"/>
                </a:solidFill>
                <a:latin typeface="Arial"/>
                <a:cs typeface="Arial"/>
              </a:rPr>
              <a:t>PROMPT THE  </a:t>
            </a:r>
            <a:r>
              <a:rPr dirty="0" sz="3200" spc="409">
                <a:solidFill>
                  <a:srgbClr val="ECE6E1"/>
                </a:solidFill>
                <a:latin typeface="Arial"/>
                <a:cs typeface="Arial"/>
              </a:rPr>
              <a:t>SHOPKEEPER </a:t>
            </a:r>
            <a:r>
              <a:rPr dirty="0" sz="3200" spc="515">
                <a:solidFill>
                  <a:srgbClr val="ECE6E1"/>
                </a:solidFill>
                <a:latin typeface="Arial"/>
                <a:cs typeface="Arial"/>
              </a:rPr>
              <a:t>TO </a:t>
            </a:r>
            <a:r>
              <a:rPr dirty="0" sz="3200" spc="445">
                <a:solidFill>
                  <a:srgbClr val="ECE6E1"/>
                </a:solidFill>
                <a:latin typeface="Arial"/>
                <a:cs typeface="Arial"/>
              </a:rPr>
              <a:t>RESTOCK </a:t>
            </a:r>
            <a:r>
              <a:rPr dirty="0" sz="3200" spc="565">
                <a:solidFill>
                  <a:srgbClr val="ECE6E1"/>
                </a:solidFill>
                <a:latin typeface="Arial"/>
                <a:cs typeface="Arial"/>
              </a:rPr>
              <a:t>THAT </a:t>
            </a:r>
            <a:r>
              <a:rPr dirty="0" sz="3200" spc="430">
                <a:solidFill>
                  <a:srgbClr val="ECE6E1"/>
                </a:solidFill>
                <a:latin typeface="Arial"/>
                <a:cs typeface="Arial"/>
              </a:rPr>
              <a:t>ITEM. </a:t>
            </a:r>
            <a:r>
              <a:rPr dirty="0" sz="3200" spc="310">
                <a:solidFill>
                  <a:srgbClr val="ECE6E1"/>
                </a:solidFill>
                <a:latin typeface="Arial"/>
                <a:cs typeface="Arial"/>
              </a:rPr>
              <a:t>SO,  </a:t>
            </a:r>
            <a:r>
              <a:rPr dirty="0" sz="3200" spc="505">
                <a:solidFill>
                  <a:srgbClr val="ECE6E1"/>
                </a:solidFill>
                <a:latin typeface="Arial"/>
                <a:cs typeface="Arial"/>
              </a:rPr>
              <a:t>MORE</a:t>
            </a:r>
            <a:r>
              <a:rPr dirty="0" sz="3200" spc="1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395">
                <a:solidFill>
                  <a:srgbClr val="ECE6E1"/>
                </a:solidFill>
                <a:latin typeface="Arial"/>
                <a:cs typeface="Arial"/>
              </a:rPr>
              <a:t>OR</a:t>
            </a:r>
            <a:r>
              <a:rPr dirty="0" sz="3200" spc="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380">
                <a:solidFill>
                  <a:srgbClr val="ECE6E1"/>
                </a:solidFill>
                <a:latin typeface="Arial"/>
                <a:cs typeface="Arial"/>
              </a:rPr>
              <a:t>LESS</a:t>
            </a:r>
            <a:r>
              <a:rPr dirty="0" sz="3200" spc="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445">
                <a:solidFill>
                  <a:srgbClr val="ECE6E1"/>
                </a:solidFill>
                <a:latin typeface="Arial"/>
                <a:cs typeface="Arial"/>
              </a:rPr>
              <a:t>THIS</a:t>
            </a:r>
            <a:r>
              <a:rPr dirty="0" sz="3200" spc="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484">
                <a:solidFill>
                  <a:srgbClr val="ECE6E1"/>
                </a:solidFill>
                <a:latin typeface="Arial"/>
                <a:cs typeface="Arial"/>
              </a:rPr>
              <a:t>PROJECT</a:t>
            </a:r>
            <a:r>
              <a:rPr dirty="0" sz="3200" spc="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625">
                <a:solidFill>
                  <a:srgbClr val="ECE6E1"/>
                </a:solidFill>
                <a:latin typeface="Arial"/>
                <a:cs typeface="Arial"/>
              </a:rPr>
              <a:t>WOULD</a:t>
            </a:r>
            <a:r>
              <a:rPr dirty="0" sz="3200" spc="1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445">
                <a:solidFill>
                  <a:srgbClr val="ECE6E1"/>
                </a:solidFill>
                <a:latin typeface="Arial"/>
                <a:cs typeface="Arial"/>
              </a:rPr>
              <a:t>BRING</a:t>
            </a:r>
            <a:r>
              <a:rPr dirty="0" sz="3200" spc="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495">
                <a:solidFill>
                  <a:srgbClr val="ECE6E1"/>
                </a:solidFill>
                <a:latin typeface="Arial"/>
                <a:cs typeface="Arial"/>
              </a:rPr>
              <a:t>A  </a:t>
            </a:r>
            <a:r>
              <a:rPr dirty="0" sz="3200" spc="475">
                <a:solidFill>
                  <a:srgbClr val="ECE6E1"/>
                </a:solidFill>
                <a:latin typeface="Arial"/>
                <a:cs typeface="Arial"/>
              </a:rPr>
              <a:t>HUGE</a:t>
            </a:r>
            <a:r>
              <a:rPr dirty="0" sz="3200" spc="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540">
                <a:solidFill>
                  <a:srgbClr val="ECE6E1"/>
                </a:solidFill>
                <a:latin typeface="Arial"/>
                <a:cs typeface="Arial"/>
              </a:rPr>
              <a:t>CHANGE</a:t>
            </a:r>
            <a:r>
              <a:rPr dirty="0" sz="3200" spc="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480">
                <a:solidFill>
                  <a:srgbClr val="ECE6E1"/>
                </a:solidFill>
                <a:latin typeface="Arial"/>
                <a:cs typeface="Arial"/>
              </a:rPr>
              <a:t>IN</a:t>
            </a:r>
            <a:r>
              <a:rPr dirty="0" sz="3200" spc="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495">
                <a:solidFill>
                  <a:srgbClr val="ECE6E1"/>
                </a:solidFill>
                <a:latin typeface="Arial"/>
                <a:cs typeface="Arial"/>
              </a:rPr>
              <a:t>THE</a:t>
            </a:r>
            <a:r>
              <a:rPr dirty="0" sz="3200" spc="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440">
                <a:solidFill>
                  <a:srgbClr val="ECE6E1"/>
                </a:solidFill>
                <a:latin typeface="Arial"/>
                <a:cs typeface="Arial"/>
              </a:rPr>
              <a:t>RETAIL</a:t>
            </a:r>
            <a:r>
              <a:rPr dirty="0" sz="3200" spc="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200" spc="415">
                <a:solidFill>
                  <a:srgbClr val="ECE6E1"/>
                </a:solidFill>
                <a:latin typeface="Arial"/>
                <a:cs typeface="Arial"/>
              </a:rPr>
              <a:t>INDUSTRY.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427696"/>
            <a:ext cx="4431030" cy="7859395"/>
          </a:xfrm>
          <a:custGeom>
            <a:avLst/>
            <a:gdLst/>
            <a:ahLst/>
            <a:cxnLst/>
            <a:rect l="l" t="t" r="r" b="b"/>
            <a:pathLst>
              <a:path w="4431030" h="7859395">
                <a:moveTo>
                  <a:pt x="0" y="0"/>
                </a:moveTo>
                <a:lnTo>
                  <a:pt x="4430429" y="7859303"/>
                </a:lnTo>
                <a:lnTo>
                  <a:pt x="0" y="7859303"/>
                </a:lnTo>
                <a:lnTo>
                  <a:pt x="0" y="0"/>
                </a:lnTo>
                <a:close/>
              </a:path>
            </a:pathLst>
          </a:custGeom>
          <a:solidFill>
            <a:srgbClr val="FF493A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4241165" cy="6518275"/>
          </a:xfrm>
          <a:custGeom>
            <a:avLst/>
            <a:gdLst/>
            <a:ahLst/>
            <a:cxnLst/>
            <a:rect l="l" t="t" r="r" b="b"/>
            <a:pathLst>
              <a:path w="4241165" h="6518275">
                <a:moveTo>
                  <a:pt x="0" y="0"/>
                </a:moveTo>
                <a:lnTo>
                  <a:pt x="4240745" y="0"/>
                </a:lnTo>
                <a:lnTo>
                  <a:pt x="0" y="6518059"/>
                </a:lnTo>
                <a:lnTo>
                  <a:pt x="0" y="0"/>
                </a:lnTo>
                <a:close/>
              </a:path>
            </a:pathLst>
          </a:custGeom>
          <a:solidFill>
            <a:srgbClr val="ECE6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63148" y="487452"/>
            <a:ext cx="11890375" cy="118681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0400"/>
              </a:lnSpc>
              <a:spcBef>
                <a:spcPts val="95"/>
              </a:spcBef>
            </a:pPr>
            <a:r>
              <a:rPr dirty="0" sz="3450" spc="500"/>
              <a:t>EXPERIMENTATION</a:t>
            </a:r>
            <a:r>
              <a:rPr dirty="0" sz="3450" spc="-195"/>
              <a:t> </a:t>
            </a:r>
            <a:r>
              <a:rPr dirty="0" sz="3450" spc="565"/>
              <a:t>DONE</a:t>
            </a:r>
            <a:r>
              <a:rPr dirty="0" sz="3450" spc="-195"/>
              <a:t> </a:t>
            </a:r>
            <a:r>
              <a:rPr dirty="0" sz="3450" spc="545"/>
              <a:t>TO</a:t>
            </a:r>
            <a:r>
              <a:rPr dirty="0" sz="3450" spc="-195"/>
              <a:t> </a:t>
            </a:r>
            <a:r>
              <a:rPr dirty="0" sz="3450" spc="459"/>
              <a:t>ESTABLISH</a:t>
            </a:r>
            <a:r>
              <a:rPr dirty="0" sz="3450" spc="-195"/>
              <a:t> </a:t>
            </a:r>
            <a:r>
              <a:rPr dirty="0" sz="3450" spc="509"/>
              <a:t>THE  </a:t>
            </a:r>
            <a:r>
              <a:rPr dirty="0" sz="3450" spc="520"/>
              <a:t>WORKABILITY</a:t>
            </a:r>
            <a:r>
              <a:rPr dirty="0" sz="3450" spc="-185"/>
              <a:t> </a:t>
            </a:r>
            <a:r>
              <a:rPr dirty="0" sz="3450" spc="495"/>
              <a:t>OF</a:t>
            </a:r>
            <a:r>
              <a:rPr dirty="0" sz="3450" spc="-180"/>
              <a:t> </a:t>
            </a:r>
            <a:r>
              <a:rPr dirty="0" sz="3450" spc="509"/>
              <a:t>THE</a:t>
            </a:r>
            <a:r>
              <a:rPr dirty="0" sz="3450" spc="-180"/>
              <a:t> </a:t>
            </a:r>
            <a:r>
              <a:rPr dirty="0" sz="3450" spc="400"/>
              <a:t>PROTOTYPE:</a:t>
            </a:r>
            <a:endParaRPr sz="3450"/>
          </a:p>
        </p:txBody>
      </p:sp>
      <p:sp>
        <p:nvSpPr>
          <p:cNvPr id="5" name="object 5"/>
          <p:cNvSpPr txBox="1"/>
          <p:nvPr/>
        </p:nvSpPr>
        <p:spPr>
          <a:xfrm>
            <a:off x="4463148" y="1845294"/>
            <a:ext cx="7063105" cy="7465059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50"/>
              </a:spcBef>
              <a:buSzPct val="103333"/>
              <a:buAutoNum type="arabicParenR"/>
              <a:tabLst>
                <a:tab pos="407034" algn="l"/>
              </a:tabLst>
            </a:pPr>
            <a:r>
              <a:rPr dirty="0" sz="3000" spc="-110">
                <a:solidFill>
                  <a:srgbClr val="ECE6E1"/>
                </a:solidFill>
                <a:latin typeface="Arial"/>
                <a:cs typeface="Arial"/>
              </a:rPr>
              <a:t>WE </a:t>
            </a:r>
            <a:r>
              <a:rPr dirty="0" sz="3000" spc="65">
                <a:solidFill>
                  <a:srgbClr val="ECE6E1"/>
                </a:solidFill>
                <a:latin typeface="Arial"/>
                <a:cs typeface="Arial"/>
              </a:rPr>
              <a:t>HAVE </a:t>
            </a:r>
            <a:r>
              <a:rPr dirty="0" sz="3000" spc="-10">
                <a:solidFill>
                  <a:srgbClr val="ECE6E1"/>
                </a:solidFill>
                <a:latin typeface="Arial"/>
                <a:cs typeface="Arial"/>
              </a:rPr>
              <a:t>DESIGNED </a:t>
            </a:r>
            <a:r>
              <a:rPr dirty="0" sz="3000" spc="150">
                <a:solidFill>
                  <a:srgbClr val="ECE6E1"/>
                </a:solidFill>
                <a:latin typeface="Arial"/>
                <a:cs typeface="Arial"/>
              </a:rPr>
              <a:t>A  </a:t>
            </a:r>
            <a:r>
              <a:rPr dirty="0" sz="3000" spc="30">
                <a:solidFill>
                  <a:srgbClr val="ECE6E1"/>
                </a:solidFill>
                <a:latin typeface="Arial"/>
                <a:cs typeface="Arial"/>
              </a:rPr>
              <a:t>CARDBOARD </a:t>
            </a:r>
            <a:r>
              <a:rPr dirty="0" sz="3000" spc="-140">
                <a:solidFill>
                  <a:srgbClr val="ECE6E1"/>
                </a:solidFill>
                <a:latin typeface="Arial"/>
                <a:cs typeface="Arial"/>
              </a:rPr>
              <a:t>PAPER </a:t>
            </a:r>
            <a:r>
              <a:rPr dirty="0" sz="3000" spc="-65">
                <a:solidFill>
                  <a:srgbClr val="ECE6E1"/>
                </a:solidFill>
                <a:latin typeface="Arial"/>
                <a:cs typeface="Arial"/>
              </a:rPr>
              <a:t>SHELF </a:t>
            </a:r>
            <a:r>
              <a:rPr dirty="0" sz="3000" spc="100">
                <a:solidFill>
                  <a:srgbClr val="ECE6E1"/>
                </a:solidFill>
                <a:latin typeface="Arial"/>
                <a:cs typeface="Arial"/>
              </a:rPr>
              <a:t>SO </a:t>
            </a:r>
            <a:r>
              <a:rPr dirty="0" sz="3000" spc="65">
                <a:solidFill>
                  <a:srgbClr val="ECE6E1"/>
                </a:solidFill>
                <a:latin typeface="Arial"/>
                <a:cs typeface="Arial"/>
              </a:rPr>
              <a:t>THAT  </a:t>
            </a:r>
            <a:r>
              <a:rPr dirty="0" sz="3000" spc="-110">
                <a:solidFill>
                  <a:srgbClr val="ECE6E1"/>
                </a:solidFill>
                <a:latin typeface="Arial"/>
                <a:cs typeface="Arial"/>
              </a:rPr>
              <a:t>WE </a:t>
            </a:r>
            <a:r>
              <a:rPr dirty="0" sz="3000" spc="165">
                <a:solidFill>
                  <a:srgbClr val="ECE6E1"/>
                </a:solidFill>
                <a:latin typeface="Arial"/>
                <a:cs typeface="Arial"/>
              </a:rPr>
              <a:t>CAN </a:t>
            </a:r>
            <a:r>
              <a:rPr dirty="0" sz="3000" spc="150">
                <a:solidFill>
                  <a:srgbClr val="ECE6E1"/>
                </a:solidFill>
                <a:latin typeface="Arial"/>
                <a:cs typeface="Arial"/>
              </a:rPr>
              <a:t>WASILY </a:t>
            </a:r>
            <a:r>
              <a:rPr dirty="0" sz="3000" spc="-85">
                <a:solidFill>
                  <a:srgbClr val="ECE6E1"/>
                </a:solidFill>
                <a:latin typeface="Arial"/>
                <a:cs typeface="Arial"/>
              </a:rPr>
              <a:t>PUT </a:t>
            </a:r>
            <a:r>
              <a:rPr dirty="0" sz="3000" spc="50">
                <a:solidFill>
                  <a:srgbClr val="ECE6E1"/>
                </a:solidFill>
                <a:latin typeface="Arial"/>
                <a:cs typeface="Arial"/>
              </a:rPr>
              <a:t>WEIGHT </a:t>
            </a:r>
            <a:r>
              <a:rPr dirty="0" sz="3000" spc="55">
                <a:solidFill>
                  <a:srgbClr val="ECE6E1"/>
                </a:solidFill>
                <a:latin typeface="Arial"/>
                <a:cs typeface="Arial"/>
              </a:rPr>
              <a:t>ON  </a:t>
            </a:r>
            <a:r>
              <a:rPr dirty="0" sz="3000" spc="80">
                <a:solidFill>
                  <a:srgbClr val="ECE6E1"/>
                </a:solidFill>
                <a:latin typeface="Arial"/>
                <a:cs typeface="Arial"/>
              </a:rPr>
              <a:t>IT.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AutoNum type="arabicParenR"/>
            </a:pPr>
            <a:endParaRPr sz="3150">
              <a:latin typeface="Times New Roman"/>
              <a:cs typeface="Times New Roman"/>
            </a:endParaRPr>
          </a:p>
          <a:p>
            <a:pPr marL="12700" marR="215900">
              <a:lnSpc>
                <a:spcPct val="101800"/>
              </a:lnSpc>
              <a:buSzPct val="103333"/>
              <a:buAutoNum type="arabicParenR"/>
              <a:tabLst>
                <a:tab pos="374015" algn="l"/>
              </a:tabLst>
            </a:pPr>
            <a:r>
              <a:rPr dirty="0" sz="3000" spc="-110">
                <a:solidFill>
                  <a:srgbClr val="ECE6E1"/>
                </a:solidFill>
                <a:latin typeface="Arial"/>
                <a:cs typeface="Arial"/>
              </a:rPr>
              <a:t>WE </a:t>
            </a:r>
            <a:r>
              <a:rPr dirty="0" sz="3000" spc="65">
                <a:solidFill>
                  <a:srgbClr val="ECE6E1"/>
                </a:solidFill>
                <a:latin typeface="Arial"/>
                <a:cs typeface="Arial"/>
              </a:rPr>
              <a:t>HAVE </a:t>
            </a:r>
            <a:r>
              <a:rPr dirty="0" sz="3000" spc="-65">
                <a:solidFill>
                  <a:srgbClr val="ECE6E1"/>
                </a:solidFill>
                <a:latin typeface="Arial"/>
                <a:cs typeface="Arial"/>
              </a:rPr>
              <a:t>USED </a:t>
            </a:r>
            <a:r>
              <a:rPr dirty="0" sz="3000" spc="35">
                <a:solidFill>
                  <a:srgbClr val="ECE6E1"/>
                </a:solidFill>
                <a:latin typeface="Arial"/>
                <a:cs typeface="Arial"/>
              </a:rPr>
              <a:t>5 </a:t>
            </a:r>
            <a:r>
              <a:rPr dirty="0" sz="3000" spc="-100">
                <a:solidFill>
                  <a:srgbClr val="ECE6E1"/>
                </a:solidFill>
                <a:latin typeface="Arial"/>
                <a:cs typeface="Arial"/>
              </a:rPr>
              <a:t>RFID </a:t>
            </a:r>
            <a:r>
              <a:rPr dirty="0" sz="3000" spc="150">
                <a:solidFill>
                  <a:srgbClr val="ECE6E1"/>
                </a:solidFill>
                <a:latin typeface="Arial"/>
                <a:cs typeface="Arial"/>
              </a:rPr>
              <a:t>TAGS </a:t>
            </a:r>
            <a:r>
              <a:rPr dirty="0" sz="3000" spc="-105">
                <a:solidFill>
                  <a:srgbClr val="ECE6E1"/>
                </a:solidFill>
                <a:latin typeface="Arial"/>
                <a:cs typeface="Arial"/>
              </a:rPr>
              <a:t>FOR  THE </a:t>
            </a:r>
            <a:r>
              <a:rPr dirty="0" sz="3000" spc="40">
                <a:solidFill>
                  <a:srgbClr val="ECE6E1"/>
                </a:solidFill>
                <a:latin typeface="Arial"/>
                <a:cs typeface="Arial"/>
              </a:rPr>
              <a:t>COMPLETE TESTING </a:t>
            </a:r>
            <a:r>
              <a:rPr dirty="0" sz="3000" spc="-15">
                <a:solidFill>
                  <a:srgbClr val="ECE6E1"/>
                </a:solidFill>
                <a:latin typeface="Arial"/>
                <a:cs typeface="Arial"/>
              </a:rPr>
              <a:t>OF </a:t>
            </a:r>
            <a:r>
              <a:rPr dirty="0" sz="3000" spc="-60">
                <a:solidFill>
                  <a:srgbClr val="ECE6E1"/>
                </a:solidFill>
                <a:latin typeface="Arial"/>
                <a:cs typeface="Arial"/>
              </a:rPr>
              <a:t>OUR  </a:t>
            </a:r>
            <a:r>
              <a:rPr dirty="0" sz="3000" spc="110">
                <a:solidFill>
                  <a:srgbClr val="ECE6E1"/>
                </a:solidFill>
                <a:latin typeface="Arial"/>
                <a:cs typeface="Arial"/>
              </a:rPr>
              <a:t>SMART</a:t>
            </a:r>
            <a:r>
              <a:rPr dirty="0" sz="3000" spc="26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85">
                <a:solidFill>
                  <a:srgbClr val="ECE6E1"/>
                </a:solidFill>
                <a:latin typeface="Arial"/>
                <a:cs typeface="Arial"/>
              </a:rPr>
              <a:t>CART.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AutoNum type="arabicParenR"/>
            </a:pPr>
            <a:endParaRPr sz="3150">
              <a:latin typeface="Times New Roman"/>
              <a:cs typeface="Times New Roman"/>
            </a:endParaRPr>
          </a:p>
          <a:p>
            <a:pPr marL="12700" marR="382270">
              <a:lnSpc>
                <a:spcPct val="101800"/>
              </a:lnSpc>
              <a:buSzPct val="103333"/>
              <a:buAutoNum type="arabicParenR"/>
              <a:tabLst>
                <a:tab pos="502284" algn="l"/>
              </a:tabLst>
            </a:pPr>
            <a:r>
              <a:rPr dirty="0" sz="3000" spc="-110">
                <a:solidFill>
                  <a:srgbClr val="ECE6E1"/>
                </a:solidFill>
                <a:latin typeface="Arial"/>
                <a:cs typeface="Arial"/>
              </a:rPr>
              <a:t>WE </a:t>
            </a:r>
            <a:r>
              <a:rPr dirty="0" sz="3000" spc="65">
                <a:solidFill>
                  <a:srgbClr val="ECE6E1"/>
                </a:solidFill>
                <a:latin typeface="Arial"/>
                <a:cs typeface="Arial"/>
              </a:rPr>
              <a:t>HAVE </a:t>
            </a:r>
            <a:r>
              <a:rPr dirty="0" sz="3000" spc="-100">
                <a:solidFill>
                  <a:srgbClr val="ECE6E1"/>
                </a:solidFill>
                <a:latin typeface="Arial"/>
                <a:cs typeface="Arial"/>
              </a:rPr>
              <a:t>POWERED </a:t>
            </a:r>
            <a:r>
              <a:rPr dirty="0" sz="3000" spc="-145">
                <a:solidFill>
                  <a:srgbClr val="ECE6E1"/>
                </a:solidFill>
                <a:latin typeface="Arial"/>
                <a:cs typeface="Arial"/>
              </a:rPr>
              <a:t>UP </a:t>
            </a:r>
            <a:r>
              <a:rPr dirty="0" sz="3000" spc="-105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3000" spc="-145">
                <a:solidFill>
                  <a:srgbClr val="ECE6E1"/>
                </a:solidFill>
                <a:latin typeface="Arial"/>
                <a:cs typeface="Arial"/>
              </a:rPr>
              <a:t>ESP  </a:t>
            </a:r>
            <a:r>
              <a:rPr dirty="0" sz="3000" spc="60">
                <a:solidFill>
                  <a:srgbClr val="ECE6E1"/>
                </a:solidFill>
                <a:latin typeface="Arial"/>
                <a:cs typeface="Arial"/>
              </a:rPr>
              <a:t>MODULE </a:t>
            </a:r>
            <a:r>
              <a:rPr dirty="0" sz="3000" spc="30">
                <a:solidFill>
                  <a:srgbClr val="ECE6E1"/>
                </a:solidFill>
                <a:latin typeface="Arial"/>
                <a:cs typeface="Arial"/>
              </a:rPr>
              <a:t>THROUGH </a:t>
            </a:r>
            <a:r>
              <a:rPr dirty="0" sz="3000" spc="-40">
                <a:solidFill>
                  <a:srgbClr val="ECE6E1"/>
                </a:solidFill>
                <a:latin typeface="Arial"/>
                <a:cs typeface="Arial"/>
              </a:rPr>
              <a:t>USB </a:t>
            </a:r>
            <a:r>
              <a:rPr dirty="0" sz="3000" spc="55">
                <a:solidFill>
                  <a:srgbClr val="ECE6E1"/>
                </a:solidFill>
                <a:latin typeface="Arial"/>
                <a:cs typeface="Arial"/>
              </a:rPr>
              <a:t>TO 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TTL  </a:t>
            </a:r>
            <a:r>
              <a:rPr dirty="0" sz="3000" spc="-30">
                <a:solidFill>
                  <a:srgbClr val="ECE6E1"/>
                </a:solidFill>
                <a:latin typeface="Arial"/>
                <a:cs typeface="Arial"/>
              </a:rPr>
              <a:t>CONVERTER </a:t>
            </a:r>
            <a:r>
              <a:rPr dirty="0" sz="3000" spc="95">
                <a:solidFill>
                  <a:srgbClr val="ECE6E1"/>
                </a:solidFill>
                <a:latin typeface="Arial"/>
                <a:cs typeface="Arial"/>
              </a:rPr>
              <a:t>AT</a:t>
            </a:r>
            <a:r>
              <a:rPr dirty="0" sz="3000" spc="-24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180">
                <a:solidFill>
                  <a:srgbClr val="ECE6E1"/>
                </a:solidFill>
                <a:latin typeface="Arial"/>
                <a:cs typeface="Arial"/>
              </a:rPr>
              <a:t>3.3V.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AutoNum type="arabicParenR"/>
            </a:pPr>
            <a:endParaRPr sz="3150">
              <a:latin typeface="Times New Roman"/>
              <a:cs typeface="Times New Roman"/>
            </a:endParaRPr>
          </a:p>
          <a:p>
            <a:pPr marL="12700" marR="184150">
              <a:lnSpc>
                <a:spcPct val="103499"/>
              </a:lnSpc>
              <a:buSzPct val="103389"/>
              <a:buAutoNum type="arabicParenR"/>
              <a:tabLst>
                <a:tab pos="521970" algn="l"/>
              </a:tabLst>
            </a:pPr>
            <a:r>
              <a:rPr dirty="0" sz="2950" spc="-95">
                <a:solidFill>
                  <a:srgbClr val="ECE6E1"/>
                </a:solidFill>
                <a:latin typeface="Arial"/>
                <a:cs typeface="Arial"/>
              </a:rPr>
              <a:t>WE </a:t>
            </a:r>
            <a:r>
              <a:rPr dirty="0" sz="2950" spc="-114">
                <a:solidFill>
                  <a:srgbClr val="ECE6E1"/>
                </a:solidFill>
                <a:latin typeface="Arial"/>
                <a:cs typeface="Arial"/>
              </a:rPr>
              <a:t>ARE </a:t>
            </a:r>
            <a:r>
              <a:rPr dirty="0" sz="2950" spc="100">
                <a:solidFill>
                  <a:srgbClr val="ECE6E1"/>
                </a:solidFill>
                <a:latin typeface="Arial"/>
                <a:cs typeface="Arial"/>
              </a:rPr>
              <a:t>USING </a:t>
            </a:r>
            <a:r>
              <a:rPr dirty="0" sz="2950" spc="-155">
                <a:solidFill>
                  <a:srgbClr val="ECE6E1"/>
                </a:solidFill>
                <a:latin typeface="Arial"/>
                <a:cs typeface="Arial"/>
              </a:rPr>
              <a:t>HX711 </a:t>
            </a:r>
            <a:r>
              <a:rPr dirty="0" sz="2950" spc="65">
                <a:solidFill>
                  <a:srgbClr val="ECE6E1"/>
                </a:solidFill>
                <a:latin typeface="Arial"/>
                <a:cs typeface="Arial"/>
              </a:rPr>
              <a:t>TO  </a:t>
            </a:r>
            <a:r>
              <a:rPr dirty="0" sz="2950" spc="45">
                <a:solidFill>
                  <a:srgbClr val="ECE6E1"/>
                </a:solidFill>
                <a:latin typeface="Arial"/>
                <a:cs typeface="Arial"/>
              </a:rPr>
              <a:t>CONVERT </a:t>
            </a:r>
            <a:r>
              <a:rPr dirty="0" sz="2950" spc="-95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2950" spc="180">
                <a:solidFill>
                  <a:srgbClr val="ECE6E1"/>
                </a:solidFill>
                <a:latin typeface="Arial"/>
                <a:cs typeface="Arial"/>
              </a:rPr>
              <a:t>ANALOG </a:t>
            </a:r>
            <a:r>
              <a:rPr dirty="0" sz="2950" spc="135">
                <a:solidFill>
                  <a:srgbClr val="ECE6E1"/>
                </a:solidFill>
                <a:latin typeface="Arial"/>
                <a:cs typeface="Arial"/>
              </a:rPr>
              <a:t>SIGNAL </a:t>
            </a:r>
            <a:r>
              <a:rPr dirty="0" sz="2950" spc="65">
                <a:solidFill>
                  <a:srgbClr val="ECE6E1"/>
                </a:solidFill>
                <a:latin typeface="Arial"/>
                <a:cs typeface="Arial"/>
              </a:rPr>
              <a:t>TO  </a:t>
            </a:r>
            <a:r>
              <a:rPr dirty="0" sz="2950" spc="120">
                <a:solidFill>
                  <a:srgbClr val="ECE6E1"/>
                </a:solidFill>
                <a:latin typeface="Arial"/>
                <a:cs typeface="Arial"/>
              </a:rPr>
              <a:t>DIGITAL</a:t>
            </a:r>
            <a:r>
              <a:rPr dirty="0" sz="2950" spc="26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145">
                <a:solidFill>
                  <a:srgbClr val="ECE6E1"/>
                </a:solidFill>
                <a:latin typeface="Arial"/>
                <a:cs typeface="Arial"/>
              </a:rPr>
              <a:t>SIGNAL.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70959" y="7894029"/>
            <a:ext cx="7917180" cy="2393315"/>
          </a:xfrm>
          <a:custGeom>
            <a:avLst/>
            <a:gdLst/>
            <a:ahLst/>
            <a:cxnLst/>
            <a:rect l="l" t="t" r="r" b="b"/>
            <a:pathLst>
              <a:path w="7917180" h="2393315">
                <a:moveTo>
                  <a:pt x="7917039" y="0"/>
                </a:moveTo>
                <a:lnTo>
                  <a:pt x="7917039" y="2392970"/>
                </a:lnTo>
                <a:lnTo>
                  <a:pt x="0" y="2392970"/>
                </a:lnTo>
                <a:lnTo>
                  <a:pt x="7917039" y="0"/>
                </a:lnTo>
                <a:close/>
              </a:path>
            </a:pathLst>
          </a:custGeom>
          <a:solidFill>
            <a:srgbClr val="FF493A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7906283"/>
            <a:ext cx="8053070" cy="2381250"/>
          </a:xfrm>
          <a:custGeom>
            <a:avLst/>
            <a:gdLst/>
            <a:ahLst/>
            <a:cxnLst/>
            <a:rect l="l" t="t" r="r" b="b"/>
            <a:pathLst>
              <a:path w="8053070" h="2381250">
                <a:moveTo>
                  <a:pt x="0" y="2380716"/>
                </a:moveTo>
                <a:lnTo>
                  <a:pt x="0" y="0"/>
                </a:lnTo>
                <a:lnTo>
                  <a:pt x="4120062" y="1218071"/>
                </a:lnTo>
                <a:lnTo>
                  <a:pt x="8052644" y="2380716"/>
                </a:lnTo>
                <a:lnTo>
                  <a:pt x="0" y="2380716"/>
                </a:lnTo>
                <a:close/>
              </a:path>
            </a:pathLst>
          </a:custGeom>
          <a:solidFill>
            <a:srgbClr val="1F20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10199" y="5124546"/>
            <a:ext cx="12918440" cy="112903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113280" marR="5080" indent="-2101215">
              <a:lnSpc>
                <a:spcPct val="120600"/>
              </a:lnSpc>
              <a:spcBef>
                <a:spcPts val="95"/>
              </a:spcBef>
            </a:pPr>
            <a:r>
              <a:rPr dirty="0" sz="3000" spc="434">
                <a:latin typeface="Arial Black"/>
                <a:cs typeface="Arial Black"/>
              </a:rPr>
              <a:t>LINK</a:t>
            </a:r>
            <a:r>
              <a:rPr dirty="0" sz="3000" spc="-300">
                <a:latin typeface="Arial Black"/>
                <a:cs typeface="Arial Black"/>
              </a:rPr>
              <a:t> </a:t>
            </a:r>
            <a:r>
              <a:rPr dirty="0" sz="3000" spc="509">
                <a:latin typeface="Arial Black"/>
                <a:cs typeface="Arial Black"/>
              </a:rPr>
              <a:t>TO</a:t>
            </a:r>
            <a:r>
              <a:rPr dirty="0" sz="3000" spc="-300">
                <a:latin typeface="Arial Black"/>
                <a:cs typeface="Arial Black"/>
              </a:rPr>
              <a:t> </a:t>
            </a:r>
            <a:r>
              <a:rPr dirty="0" sz="3000" spc="445">
                <a:latin typeface="Arial Black"/>
                <a:cs typeface="Arial Black"/>
              </a:rPr>
              <a:t>THE</a:t>
            </a:r>
            <a:r>
              <a:rPr dirty="0" sz="3000" spc="-300">
                <a:latin typeface="Arial Black"/>
                <a:cs typeface="Arial Black"/>
              </a:rPr>
              <a:t> </a:t>
            </a:r>
            <a:r>
              <a:rPr dirty="0" sz="3000" spc="484">
                <a:latin typeface="Arial Black"/>
                <a:cs typeface="Arial Black"/>
              </a:rPr>
              <a:t>VIDEO</a:t>
            </a:r>
            <a:r>
              <a:rPr dirty="0" sz="3000" spc="-295">
                <a:latin typeface="Arial Black"/>
                <a:cs typeface="Arial Black"/>
              </a:rPr>
              <a:t> </a:t>
            </a:r>
            <a:r>
              <a:rPr dirty="0" sz="3000" spc="560">
                <a:latin typeface="Arial Black"/>
                <a:cs typeface="Arial Black"/>
              </a:rPr>
              <a:t>OF</a:t>
            </a:r>
            <a:r>
              <a:rPr dirty="0" sz="3000" spc="-300">
                <a:latin typeface="Arial Black"/>
                <a:cs typeface="Arial Black"/>
              </a:rPr>
              <a:t> </a:t>
            </a:r>
            <a:r>
              <a:rPr dirty="0" sz="3000" spc="445">
                <a:latin typeface="Arial Black"/>
                <a:cs typeface="Arial Black"/>
              </a:rPr>
              <a:t>THE</a:t>
            </a:r>
            <a:r>
              <a:rPr dirty="0" sz="3000" spc="-300">
                <a:latin typeface="Arial Black"/>
                <a:cs typeface="Arial Black"/>
              </a:rPr>
              <a:t> </a:t>
            </a:r>
            <a:r>
              <a:rPr dirty="0" sz="3000" spc="555">
                <a:latin typeface="Arial Black"/>
                <a:cs typeface="Arial Black"/>
              </a:rPr>
              <a:t>WORKING</a:t>
            </a:r>
            <a:r>
              <a:rPr dirty="0" sz="3000" spc="-295">
                <a:latin typeface="Arial Black"/>
                <a:cs typeface="Arial Black"/>
              </a:rPr>
              <a:t> </a:t>
            </a:r>
            <a:r>
              <a:rPr dirty="0" sz="3000" spc="400">
                <a:latin typeface="Arial Black"/>
                <a:cs typeface="Arial Black"/>
              </a:rPr>
              <a:t>PROTOTYPE:  </a:t>
            </a:r>
            <a:r>
              <a:rPr dirty="0" sz="3000" spc="450">
                <a:solidFill>
                  <a:srgbClr val="000000"/>
                </a:solidFill>
                <a:latin typeface="Arial Black"/>
                <a:cs typeface="Arial Black"/>
              </a:rPr>
              <a:t>HTTPS:</a:t>
            </a:r>
            <a:r>
              <a:rPr dirty="0" sz="3000" spc="450">
                <a:solidFill>
                  <a:srgbClr val="000000"/>
                </a:solidFill>
              </a:rPr>
              <a:t>//</a:t>
            </a:r>
            <a:r>
              <a:rPr dirty="0" sz="3000" spc="450">
                <a:solidFill>
                  <a:srgbClr val="000000"/>
                </a:solidFill>
                <a:latin typeface="Arial Black"/>
                <a:cs typeface="Arial Black"/>
              </a:rPr>
              <a:t>YOUTU.BE</a:t>
            </a:r>
            <a:r>
              <a:rPr dirty="0" sz="3000" spc="450">
                <a:solidFill>
                  <a:srgbClr val="000000"/>
                </a:solidFill>
              </a:rPr>
              <a:t>/</a:t>
            </a:r>
            <a:r>
              <a:rPr dirty="0" sz="3000" spc="450">
                <a:solidFill>
                  <a:srgbClr val="000000"/>
                </a:solidFill>
                <a:latin typeface="Arial Black"/>
                <a:cs typeface="Arial Black"/>
              </a:rPr>
              <a:t>R5QCN7UCP5S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417970" y="3023523"/>
            <a:ext cx="1882139" cy="1254760"/>
          </a:xfrm>
          <a:custGeom>
            <a:avLst/>
            <a:gdLst/>
            <a:ahLst/>
            <a:cxnLst/>
            <a:rect l="l" t="t" r="r" b="b"/>
            <a:pathLst>
              <a:path w="1882140" h="1254760">
                <a:moveTo>
                  <a:pt x="1359066" y="1254523"/>
                </a:moveTo>
                <a:lnTo>
                  <a:pt x="104543" y="1254523"/>
                </a:lnTo>
                <a:lnTo>
                  <a:pt x="63951" y="1246274"/>
                </a:lnTo>
                <a:lnTo>
                  <a:pt x="30709" y="1223813"/>
                </a:lnTo>
                <a:lnTo>
                  <a:pt x="8249" y="1190571"/>
                </a:lnTo>
                <a:lnTo>
                  <a:pt x="0" y="1149979"/>
                </a:lnTo>
                <a:lnTo>
                  <a:pt x="0" y="104543"/>
                </a:lnTo>
                <a:lnTo>
                  <a:pt x="8249" y="63951"/>
                </a:lnTo>
                <a:lnTo>
                  <a:pt x="30709" y="30709"/>
                </a:lnTo>
                <a:lnTo>
                  <a:pt x="63951" y="8249"/>
                </a:lnTo>
                <a:lnTo>
                  <a:pt x="104543" y="0"/>
                </a:lnTo>
                <a:lnTo>
                  <a:pt x="1359066" y="0"/>
                </a:lnTo>
                <a:lnTo>
                  <a:pt x="1399659" y="8249"/>
                </a:lnTo>
                <a:lnTo>
                  <a:pt x="1432900" y="30709"/>
                </a:lnTo>
                <a:lnTo>
                  <a:pt x="1455361" y="63951"/>
                </a:lnTo>
                <a:lnTo>
                  <a:pt x="1463610" y="104543"/>
                </a:lnTo>
                <a:lnTo>
                  <a:pt x="1463610" y="470446"/>
                </a:lnTo>
                <a:lnTo>
                  <a:pt x="1881784" y="470446"/>
                </a:lnTo>
                <a:lnTo>
                  <a:pt x="1881784" y="784077"/>
                </a:lnTo>
                <a:lnTo>
                  <a:pt x="1463610" y="784077"/>
                </a:lnTo>
                <a:lnTo>
                  <a:pt x="1463610" y="1149979"/>
                </a:lnTo>
                <a:lnTo>
                  <a:pt x="1455361" y="1190571"/>
                </a:lnTo>
                <a:lnTo>
                  <a:pt x="1432900" y="1223813"/>
                </a:lnTo>
                <a:lnTo>
                  <a:pt x="1399659" y="1246274"/>
                </a:lnTo>
                <a:lnTo>
                  <a:pt x="1359066" y="1254523"/>
                </a:lnTo>
                <a:close/>
              </a:path>
              <a:path w="1882140" h="1254760">
                <a:moveTo>
                  <a:pt x="1881784" y="470446"/>
                </a:moveTo>
                <a:lnTo>
                  <a:pt x="1463610" y="470446"/>
                </a:lnTo>
                <a:lnTo>
                  <a:pt x="1881784" y="52271"/>
                </a:lnTo>
                <a:lnTo>
                  <a:pt x="1881784" y="470446"/>
                </a:lnTo>
                <a:close/>
              </a:path>
              <a:path w="1882140" h="1254760">
                <a:moveTo>
                  <a:pt x="1881784" y="1202251"/>
                </a:moveTo>
                <a:lnTo>
                  <a:pt x="1463610" y="784077"/>
                </a:lnTo>
                <a:lnTo>
                  <a:pt x="1881784" y="784077"/>
                </a:lnTo>
                <a:lnTo>
                  <a:pt x="1881784" y="1202251"/>
                </a:lnTo>
                <a:close/>
              </a:path>
            </a:pathLst>
          </a:custGeom>
          <a:solidFill>
            <a:srgbClr val="1F202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08901" y="726330"/>
            <a:ext cx="5379720" cy="9561195"/>
          </a:xfrm>
          <a:custGeom>
            <a:avLst/>
            <a:gdLst/>
            <a:ahLst/>
            <a:cxnLst/>
            <a:rect l="l" t="t" r="r" b="b"/>
            <a:pathLst>
              <a:path w="5379719" h="9561195">
                <a:moveTo>
                  <a:pt x="5379099" y="9560669"/>
                </a:moveTo>
                <a:lnTo>
                  <a:pt x="0" y="9560669"/>
                </a:lnTo>
                <a:lnTo>
                  <a:pt x="5259541" y="0"/>
                </a:lnTo>
                <a:lnTo>
                  <a:pt x="5379099" y="65770"/>
                </a:lnTo>
                <a:lnTo>
                  <a:pt x="5379099" y="9560669"/>
                </a:lnTo>
                <a:close/>
              </a:path>
            </a:pathLst>
          </a:custGeom>
          <a:solidFill>
            <a:srgbClr val="FF493A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25656" y="0"/>
            <a:ext cx="7162800" cy="10287000"/>
          </a:xfrm>
          <a:custGeom>
            <a:avLst/>
            <a:gdLst/>
            <a:ahLst/>
            <a:cxnLst/>
            <a:rect l="l" t="t" r="r" b="b"/>
            <a:pathLst>
              <a:path w="7162800" h="10287000">
                <a:moveTo>
                  <a:pt x="6713448" y="10286999"/>
                </a:moveTo>
                <a:lnTo>
                  <a:pt x="0" y="0"/>
                </a:lnTo>
                <a:lnTo>
                  <a:pt x="7162341" y="0"/>
                </a:lnTo>
                <a:lnTo>
                  <a:pt x="7162341" y="10286999"/>
                </a:lnTo>
                <a:lnTo>
                  <a:pt x="6713448" y="10286999"/>
                </a:lnTo>
                <a:close/>
              </a:path>
            </a:pathLst>
          </a:custGeom>
          <a:solidFill>
            <a:srgbClr val="1F20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710" y="1294619"/>
            <a:ext cx="6911340" cy="2733675"/>
          </a:xfrm>
          <a:prstGeom prst="rect"/>
        </p:spPr>
        <p:txBody>
          <a:bodyPr wrap="square" lIns="0" tIns="37465" rIns="0" bIns="0" rtlCol="0" vert="horz">
            <a:spAutoFit/>
          </a:bodyPr>
          <a:lstStyle/>
          <a:p>
            <a:pPr algn="just" marL="12700" marR="5080">
              <a:lnSpc>
                <a:spcPts val="7120"/>
              </a:lnSpc>
              <a:spcBef>
                <a:spcPts val="295"/>
              </a:spcBef>
            </a:pPr>
            <a:r>
              <a:rPr dirty="0" sz="5900" spc="850">
                <a:solidFill>
                  <a:srgbClr val="1F202A"/>
                </a:solidFill>
              </a:rPr>
              <a:t>SOLUTION </a:t>
            </a:r>
            <a:r>
              <a:rPr dirty="0" sz="5900" spc="695">
                <a:solidFill>
                  <a:srgbClr val="1F202A"/>
                </a:solidFill>
              </a:rPr>
              <a:t>FOR  </a:t>
            </a:r>
            <a:r>
              <a:rPr dirty="0" sz="5950" spc="860">
                <a:solidFill>
                  <a:srgbClr val="1F202A"/>
                </a:solidFill>
              </a:rPr>
              <a:t>THE</a:t>
            </a:r>
            <a:r>
              <a:rPr dirty="0" sz="5950" spc="-380">
                <a:solidFill>
                  <a:srgbClr val="1F202A"/>
                </a:solidFill>
              </a:rPr>
              <a:t> </a:t>
            </a:r>
            <a:r>
              <a:rPr dirty="0" sz="5950" spc="695">
                <a:solidFill>
                  <a:srgbClr val="1F202A"/>
                </a:solidFill>
              </a:rPr>
              <a:t>INDUSTRY:  </a:t>
            </a:r>
            <a:r>
              <a:rPr dirty="0" sz="5950" spc="755">
                <a:solidFill>
                  <a:srgbClr val="FF914D"/>
                </a:solidFill>
              </a:rPr>
              <a:t>RETAIL</a:t>
            </a:r>
            <a:endParaRPr sz="5950"/>
          </a:p>
        </p:txBody>
      </p:sp>
      <p:sp>
        <p:nvSpPr>
          <p:cNvPr id="5" name="object 5"/>
          <p:cNvSpPr/>
          <p:nvPr/>
        </p:nvSpPr>
        <p:spPr>
          <a:xfrm>
            <a:off x="6721652" y="3199307"/>
            <a:ext cx="6000750" cy="605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785273" y="3505923"/>
            <a:ext cx="11232515" cy="3281045"/>
          </a:xfrm>
          <a:custGeom>
            <a:avLst/>
            <a:gdLst/>
            <a:ahLst/>
            <a:cxnLst/>
            <a:rect l="l" t="t" r="r" b="b"/>
            <a:pathLst>
              <a:path w="11232515" h="3281045">
                <a:moveTo>
                  <a:pt x="0" y="0"/>
                </a:moveTo>
                <a:lnTo>
                  <a:pt x="11231905" y="0"/>
                </a:lnTo>
                <a:lnTo>
                  <a:pt x="11231905" y="3281004"/>
                </a:lnTo>
                <a:lnTo>
                  <a:pt x="0" y="3281004"/>
                </a:lnTo>
                <a:lnTo>
                  <a:pt x="0" y="0"/>
                </a:lnTo>
                <a:close/>
              </a:path>
            </a:pathLst>
          </a:custGeom>
          <a:solidFill>
            <a:srgbClr val="1F20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47263" y="4440082"/>
            <a:ext cx="5307965" cy="8020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5100" spc="960">
                <a:latin typeface="Arial Black"/>
                <a:cs typeface="Arial Black"/>
              </a:rPr>
              <a:t>THANK</a:t>
            </a:r>
            <a:r>
              <a:rPr dirty="0" sz="5100" spc="-330">
                <a:latin typeface="Arial Black"/>
                <a:cs typeface="Arial Black"/>
              </a:rPr>
              <a:t> </a:t>
            </a:r>
            <a:r>
              <a:rPr dirty="0" sz="5100" spc="819">
                <a:latin typeface="Arial Black"/>
                <a:cs typeface="Arial Black"/>
              </a:rPr>
              <a:t>YOU</a:t>
            </a:r>
            <a:endParaRPr sz="51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9014" y="418531"/>
            <a:ext cx="7138034" cy="73215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600" spc="590"/>
              <a:t>LIST</a:t>
            </a:r>
            <a:r>
              <a:rPr dirty="0" sz="4600" spc="-275"/>
              <a:t> </a:t>
            </a:r>
            <a:r>
              <a:rPr dirty="0" sz="4600" spc="660"/>
              <a:t>OF</a:t>
            </a:r>
            <a:r>
              <a:rPr dirty="0" sz="4600" spc="-275"/>
              <a:t> </a:t>
            </a:r>
            <a:r>
              <a:rPr dirty="0" sz="4600" spc="660"/>
              <a:t>HARDWARE:</a:t>
            </a:r>
            <a:endParaRPr sz="4600"/>
          </a:p>
        </p:txBody>
      </p:sp>
      <p:sp>
        <p:nvSpPr>
          <p:cNvPr id="3" name="object 3"/>
          <p:cNvSpPr txBox="1"/>
          <p:nvPr/>
        </p:nvSpPr>
        <p:spPr>
          <a:xfrm>
            <a:off x="10179938" y="418531"/>
            <a:ext cx="6971665" cy="7321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600" spc="590">
                <a:solidFill>
                  <a:srgbClr val="FF493A"/>
                </a:solidFill>
                <a:latin typeface="Arial"/>
                <a:cs typeface="Arial"/>
              </a:rPr>
              <a:t>LIST</a:t>
            </a:r>
            <a:r>
              <a:rPr dirty="0" sz="4600" spc="-275">
                <a:solidFill>
                  <a:srgbClr val="FF493A"/>
                </a:solidFill>
                <a:latin typeface="Arial"/>
                <a:cs typeface="Arial"/>
              </a:rPr>
              <a:t> </a:t>
            </a:r>
            <a:r>
              <a:rPr dirty="0" sz="4600" spc="660">
                <a:solidFill>
                  <a:srgbClr val="FF493A"/>
                </a:solidFill>
                <a:latin typeface="Arial"/>
                <a:cs typeface="Arial"/>
              </a:rPr>
              <a:t>OF</a:t>
            </a:r>
            <a:r>
              <a:rPr dirty="0" sz="4600" spc="-275">
                <a:solidFill>
                  <a:srgbClr val="FF493A"/>
                </a:solidFill>
                <a:latin typeface="Arial"/>
                <a:cs typeface="Arial"/>
              </a:rPr>
              <a:t> </a:t>
            </a:r>
            <a:r>
              <a:rPr dirty="0" sz="4600" spc="600">
                <a:solidFill>
                  <a:srgbClr val="FF493A"/>
                </a:solidFill>
                <a:latin typeface="Arial"/>
                <a:cs typeface="Arial"/>
              </a:rPr>
              <a:t>SOFTWARE:</a:t>
            </a:r>
            <a:endParaRPr sz="4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52071" y="1519665"/>
            <a:ext cx="4472940" cy="18332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27685" indent="-503555">
              <a:lnSpc>
                <a:spcPts val="4760"/>
              </a:lnSpc>
              <a:spcBef>
                <a:spcPts val="135"/>
              </a:spcBef>
              <a:buSzPct val="101234"/>
              <a:buAutoNum type="arabicParenR"/>
              <a:tabLst>
                <a:tab pos="528320" algn="l"/>
              </a:tabLst>
            </a:pPr>
            <a:r>
              <a:rPr dirty="0" sz="4050" spc="140">
                <a:solidFill>
                  <a:srgbClr val="ECE6E1"/>
                </a:solidFill>
                <a:latin typeface="Arial"/>
                <a:cs typeface="Arial"/>
              </a:rPr>
              <a:t>ATMEL</a:t>
            </a:r>
            <a:r>
              <a:rPr dirty="0" sz="4050" spc="-10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4050" spc="50">
                <a:solidFill>
                  <a:srgbClr val="ECE6E1"/>
                </a:solidFill>
                <a:latin typeface="Arial"/>
                <a:cs typeface="Arial"/>
              </a:rPr>
              <a:t>STUDIO</a:t>
            </a:r>
            <a:endParaRPr sz="4050">
              <a:latin typeface="Arial"/>
              <a:cs typeface="Arial"/>
            </a:endParaRPr>
          </a:p>
          <a:p>
            <a:pPr marL="562610" indent="-503555">
              <a:lnSpc>
                <a:spcPts val="4665"/>
              </a:lnSpc>
              <a:buSzPct val="101234"/>
              <a:buAutoNum type="arabicParenR"/>
              <a:tabLst>
                <a:tab pos="563245" algn="l"/>
              </a:tabLst>
            </a:pPr>
            <a:r>
              <a:rPr dirty="0" sz="4050" spc="25">
                <a:solidFill>
                  <a:srgbClr val="ECE6E1"/>
                </a:solidFill>
                <a:latin typeface="Arial"/>
                <a:cs typeface="Arial"/>
              </a:rPr>
              <a:t>THINGSPEAK</a:t>
            </a:r>
            <a:endParaRPr sz="4050">
              <a:latin typeface="Arial"/>
              <a:cs typeface="Arial"/>
            </a:endParaRPr>
          </a:p>
          <a:p>
            <a:pPr marL="515620" indent="-502920">
              <a:lnSpc>
                <a:spcPts val="4760"/>
              </a:lnSpc>
              <a:buSzPct val="101234"/>
              <a:buAutoNum type="arabicParenR"/>
              <a:tabLst>
                <a:tab pos="516255" algn="l"/>
              </a:tabLst>
            </a:pPr>
            <a:r>
              <a:rPr dirty="0" sz="4050" spc="-70">
                <a:solidFill>
                  <a:srgbClr val="ECE6E1"/>
                </a:solidFill>
                <a:latin typeface="Arial"/>
                <a:cs typeface="Arial"/>
              </a:rPr>
              <a:t>AVR</a:t>
            </a:r>
            <a:r>
              <a:rPr dirty="0" sz="4050" spc="-5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4050" spc="35">
                <a:solidFill>
                  <a:srgbClr val="ECE6E1"/>
                </a:solidFill>
                <a:latin typeface="Arial"/>
                <a:cs typeface="Arial"/>
              </a:rPr>
              <a:t>DUDE</a:t>
            </a:r>
            <a:endParaRPr sz="4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9966" y="1519665"/>
            <a:ext cx="7785100" cy="65709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642620" indent="-629920">
              <a:lnSpc>
                <a:spcPts val="4760"/>
              </a:lnSpc>
              <a:spcBef>
                <a:spcPts val="135"/>
              </a:spcBef>
              <a:buAutoNum type="arabicParenR"/>
              <a:tabLst>
                <a:tab pos="643255" algn="l"/>
              </a:tabLst>
            </a:pPr>
            <a:r>
              <a:rPr dirty="0" sz="4050" spc="90">
                <a:solidFill>
                  <a:srgbClr val="FFBC58"/>
                </a:solidFill>
                <a:latin typeface="Arial"/>
                <a:cs typeface="Arial"/>
              </a:rPr>
              <a:t>WEIGHT</a:t>
            </a:r>
            <a:r>
              <a:rPr dirty="0" sz="4050" spc="-45">
                <a:solidFill>
                  <a:srgbClr val="FFBC58"/>
                </a:solidFill>
                <a:latin typeface="Arial"/>
                <a:cs typeface="Arial"/>
              </a:rPr>
              <a:t> </a:t>
            </a:r>
            <a:r>
              <a:rPr dirty="0" sz="4050" spc="-90">
                <a:solidFill>
                  <a:srgbClr val="FFBC58"/>
                </a:solidFill>
                <a:latin typeface="Arial"/>
                <a:cs typeface="Arial"/>
              </a:rPr>
              <a:t>SENSORS</a:t>
            </a:r>
            <a:endParaRPr sz="4050">
              <a:latin typeface="Arial"/>
              <a:cs typeface="Arial"/>
            </a:endParaRPr>
          </a:p>
          <a:p>
            <a:pPr marL="642620" indent="-629920">
              <a:lnSpc>
                <a:spcPts val="4665"/>
              </a:lnSpc>
              <a:buAutoNum type="arabicParenR"/>
              <a:tabLst>
                <a:tab pos="643255" algn="l"/>
              </a:tabLst>
            </a:pPr>
            <a:r>
              <a:rPr dirty="0" sz="4050" spc="-15">
                <a:solidFill>
                  <a:srgbClr val="FFBC58"/>
                </a:solidFill>
                <a:latin typeface="Arial"/>
                <a:cs typeface="Arial"/>
              </a:rPr>
              <a:t>RFID </a:t>
            </a:r>
            <a:r>
              <a:rPr dirty="0" sz="4050" spc="-90">
                <a:solidFill>
                  <a:srgbClr val="FFBC58"/>
                </a:solidFill>
                <a:latin typeface="Arial"/>
                <a:cs typeface="Arial"/>
              </a:rPr>
              <a:t>READER</a:t>
            </a:r>
            <a:r>
              <a:rPr dirty="0" sz="4050" spc="-75">
                <a:solidFill>
                  <a:srgbClr val="FFBC58"/>
                </a:solidFill>
                <a:latin typeface="Arial"/>
                <a:cs typeface="Arial"/>
              </a:rPr>
              <a:t> </a:t>
            </a:r>
            <a:r>
              <a:rPr dirty="0" sz="3800" spc="140">
                <a:solidFill>
                  <a:srgbClr val="FFBC58"/>
                </a:solidFill>
                <a:latin typeface="Arial"/>
                <a:cs typeface="Arial"/>
              </a:rPr>
              <a:t>(</a:t>
            </a:r>
            <a:r>
              <a:rPr dirty="0" sz="4050" spc="140">
                <a:solidFill>
                  <a:srgbClr val="FFBC58"/>
                </a:solidFill>
                <a:latin typeface="Arial"/>
                <a:cs typeface="Arial"/>
              </a:rPr>
              <a:t>EM</a:t>
            </a:r>
            <a:r>
              <a:rPr dirty="0" sz="3800" spc="140">
                <a:solidFill>
                  <a:srgbClr val="FFBC58"/>
                </a:solidFill>
                <a:latin typeface="Arial"/>
                <a:cs typeface="Arial"/>
              </a:rPr>
              <a:t>-</a:t>
            </a:r>
            <a:r>
              <a:rPr dirty="0" sz="4050" spc="140">
                <a:solidFill>
                  <a:srgbClr val="FFBC58"/>
                </a:solidFill>
                <a:latin typeface="Arial"/>
                <a:cs typeface="Arial"/>
              </a:rPr>
              <a:t>18</a:t>
            </a:r>
            <a:r>
              <a:rPr dirty="0" sz="3800" spc="140">
                <a:solidFill>
                  <a:srgbClr val="FFBC58"/>
                </a:solidFill>
                <a:latin typeface="Arial"/>
                <a:cs typeface="Arial"/>
              </a:rPr>
              <a:t>)</a:t>
            </a:r>
            <a:endParaRPr sz="3800">
              <a:latin typeface="Arial"/>
              <a:cs typeface="Arial"/>
            </a:endParaRPr>
          </a:p>
          <a:p>
            <a:pPr marL="642620" indent="-629920">
              <a:lnSpc>
                <a:spcPts val="4665"/>
              </a:lnSpc>
              <a:buAutoNum type="arabicParenR"/>
              <a:tabLst>
                <a:tab pos="643255" algn="l"/>
              </a:tabLst>
            </a:pPr>
            <a:r>
              <a:rPr dirty="0" sz="4050" spc="100">
                <a:solidFill>
                  <a:srgbClr val="FFBC58"/>
                </a:solidFill>
                <a:latin typeface="Arial"/>
                <a:cs typeface="Arial"/>
              </a:rPr>
              <a:t>ESP8266 </a:t>
            </a:r>
            <a:r>
              <a:rPr dirty="0" sz="4050" spc="90">
                <a:solidFill>
                  <a:srgbClr val="FFBC58"/>
                </a:solidFill>
                <a:latin typeface="Arial"/>
                <a:cs typeface="Arial"/>
              </a:rPr>
              <a:t>WIFI</a:t>
            </a:r>
            <a:r>
              <a:rPr dirty="0" sz="4050" spc="-200">
                <a:solidFill>
                  <a:srgbClr val="FFBC58"/>
                </a:solidFill>
                <a:latin typeface="Arial"/>
                <a:cs typeface="Arial"/>
              </a:rPr>
              <a:t> </a:t>
            </a:r>
            <a:r>
              <a:rPr dirty="0" sz="4050" spc="114">
                <a:solidFill>
                  <a:srgbClr val="FFBC58"/>
                </a:solidFill>
                <a:latin typeface="Arial"/>
                <a:cs typeface="Arial"/>
              </a:rPr>
              <a:t>MODULE</a:t>
            </a:r>
            <a:endParaRPr sz="4050">
              <a:latin typeface="Arial"/>
              <a:cs typeface="Arial"/>
            </a:endParaRPr>
          </a:p>
          <a:p>
            <a:pPr marL="642620" indent="-629920">
              <a:lnSpc>
                <a:spcPts val="4665"/>
              </a:lnSpc>
              <a:buAutoNum type="arabicParenR"/>
              <a:tabLst>
                <a:tab pos="643255" algn="l"/>
              </a:tabLst>
            </a:pPr>
            <a:r>
              <a:rPr dirty="0" sz="4050" spc="-70">
                <a:solidFill>
                  <a:srgbClr val="FFBC58"/>
                </a:solidFill>
                <a:latin typeface="Arial"/>
                <a:cs typeface="Arial"/>
              </a:rPr>
              <a:t>AVR </a:t>
            </a:r>
            <a:r>
              <a:rPr dirty="0" sz="4050" spc="60">
                <a:solidFill>
                  <a:srgbClr val="FFBC58"/>
                </a:solidFill>
                <a:latin typeface="Arial"/>
                <a:cs typeface="Arial"/>
              </a:rPr>
              <a:t>DEVELOPMENT</a:t>
            </a:r>
            <a:r>
              <a:rPr dirty="0" sz="4050" spc="-35">
                <a:solidFill>
                  <a:srgbClr val="FFBC58"/>
                </a:solidFill>
                <a:latin typeface="Arial"/>
                <a:cs typeface="Arial"/>
              </a:rPr>
              <a:t> </a:t>
            </a:r>
            <a:r>
              <a:rPr dirty="0" sz="4050" spc="5">
                <a:solidFill>
                  <a:srgbClr val="FFBC58"/>
                </a:solidFill>
                <a:latin typeface="Arial"/>
                <a:cs typeface="Arial"/>
              </a:rPr>
              <a:t>BOARD</a:t>
            </a:r>
            <a:endParaRPr sz="4050">
              <a:latin typeface="Arial"/>
              <a:cs typeface="Arial"/>
            </a:endParaRPr>
          </a:p>
          <a:p>
            <a:pPr marL="642620" indent="-629920">
              <a:lnSpc>
                <a:spcPts val="4665"/>
              </a:lnSpc>
              <a:buAutoNum type="arabicParenR"/>
              <a:tabLst>
                <a:tab pos="643255" algn="l"/>
              </a:tabLst>
            </a:pPr>
            <a:r>
              <a:rPr dirty="0" sz="4050" spc="-50">
                <a:solidFill>
                  <a:srgbClr val="FFBC58"/>
                </a:solidFill>
                <a:latin typeface="Arial"/>
                <a:cs typeface="Arial"/>
              </a:rPr>
              <a:t>USB </a:t>
            </a:r>
            <a:r>
              <a:rPr dirty="0" sz="4050" spc="85">
                <a:solidFill>
                  <a:srgbClr val="FFBC58"/>
                </a:solidFill>
                <a:latin typeface="Arial"/>
                <a:cs typeface="Arial"/>
              </a:rPr>
              <a:t>TO </a:t>
            </a:r>
            <a:r>
              <a:rPr dirty="0" sz="4050" spc="195">
                <a:solidFill>
                  <a:srgbClr val="FFBC58"/>
                </a:solidFill>
                <a:latin typeface="Arial"/>
                <a:cs typeface="Arial"/>
              </a:rPr>
              <a:t>TTL</a:t>
            </a:r>
            <a:r>
              <a:rPr dirty="0" sz="4050" spc="-180">
                <a:solidFill>
                  <a:srgbClr val="FFBC58"/>
                </a:solidFill>
                <a:latin typeface="Arial"/>
                <a:cs typeface="Arial"/>
              </a:rPr>
              <a:t> </a:t>
            </a:r>
            <a:r>
              <a:rPr dirty="0" sz="4050" spc="-25">
                <a:solidFill>
                  <a:srgbClr val="FFBC58"/>
                </a:solidFill>
                <a:latin typeface="Arial"/>
                <a:cs typeface="Arial"/>
              </a:rPr>
              <a:t>CONVERTER</a:t>
            </a:r>
            <a:endParaRPr sz="4050">
              <a:latin typeface="Arial"/>
              <a:cs typeface="Arial"/>
            </a:endParaRPr>
          </a:p>
          <a:p>
            <a:pPr marL="642620" indent="-629920">
              <a:lnSpc>
                <a:spcPts val="4665"/>
              </a:lnSpc>
              <a:buAutoNum type="arabicParenR"/>
              <a:tabLst>
                <a:tab pos="643255" algn="l"/>
              </a:tabLst>
            </a:pPr>
            <a:r>
              <a:rPr dirty="0" sz="4050" spc="-25">
                <a:solidFill>
                  <a:srgbClr val="FFBC58"/>
                </a:solidFill>
                <a:latin typeface="Arial"/>
                <a:cs typeface="Arial"/>
              </a:rPr>
              <a:t>BUZZER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ts val="4665"/>
              </a:lnSpc>
            </a:pPr>
            <a:r>
              <a:rPr dirty="0" sz="4050" spc="175">
                <a:solidFill>
                  <a:srgbClr val="FFBC58"/>
                </a:solidFill>
                <a:latin typeface="Arial"/>
                <a:cs typeface="Arial"/>
              </a:rPr>
              <a:t>7</a:t>
            </a:r>
            <a:r>
              <a:rPr dirty="0" sz="3800" spc="175">
                <a:solidFill>
                  <a:srgbClr val="FFBC58"/>
                </a:solidFill>
                <a:latin typeface="Arial"/>
                <a:cs typeface="Arial"/>
              </a:rPr>
              <a:t>)</a:t>
            </a:r>
            <a:r>
              <a:rPr dirty="0" sz="3800" spc="20">
                <a:solidFill>
                  <a:srgbClr val="FFBC58"/>
                </a:solidFill>
                <a:latin typeface="Arial"/>
                <a:cs typeface="Arial"/>
              </a:rPr>
              <a:t> </a:t>
            </a:r>
            <a:r>
              <a:rPr dirty="0" sz="4050" spc="180">
                <a:solidFill>
                  <a:srgbClr val="FFBC58"/>
                </a:solidFill>
                <a:latin typeface="Arial"/>
                <a:cs typeface="Arial"/>
              </a:rPr>
              <a:t>LCD</a:t>
            </a:r>
            <a:r>
              <a:rPr dirty="0" sz="3800" spc="180">
                <a:solidFill>
                  <a:srgbClr val="FFBC58"/>
                </a:solidFill>
                <a:latin typeface="Arial"/>
                <a:cs typeface="Arial"/>
              </a:rPr>
              <a:t>(</a:t>
            </a:r>
            <a:r>
              <a:rPr dirty="0" sz="4050" spc="180">
                <a:solidFill>
                  <a:srgbClr val="FFBC58"/>
                </a:solidFill>
                <a:latin typeface="Arial"/>
                <a:cs typeface="Arial"/>
              </a:rPr>
              <a:t>16X2</a:t>
            </a:r>
            <a:r>
              <a:rPr dirty="0" sz="3800" spc="180">
                <a:solidFill>
                  <a:srgbClr val="FFBC58"/>
                </a:solidFill>
                <a:latin typeface="Arial"/>
                <a:cs typeface="Arial"/>
              </a:rPr>
              <a:t>)</a:t>
            </a:r>
            <a:endParaRPr sz="3800">
              <a:latin typeface="Arial"/>
              <a:cs typeface="Arial"/>
            </a:endParaRPr>
          </a:p>
          <a:p>
            <a:pPr marL="642620" indent="-629920">
              <a:lnSpc>
                <a:spcPts val="4665"/>
              </a:lnSpc>
              <a:buAutoNum type="arabicParenR" startAt="8"/>
              <a:tabLst>
                <a:tab pos="643255" algn="l"/>
              </a:tabLst>
            </a:pPr>
            <a:r>
              <a:rPr dirty="0" sz="4050" spc="-5">
                <a:solidFill>
                  <a:srgbClr val="FFBC58"/>
                </a:solidFill>
                <a:latin typeface="Arial"/>
                <a:cs typeface="Arial"/>
              </a:rPr>
              <a:t>BREADBOARD</a:t>
            </a:r>
            <a:endParaRPr sz="4050">
              <a:latin typeface="Arial"/>
              <a:cs typeface="Arial"/>
            </a:endParaRPr>
          </a:p>
          <a:p>
            <a:pPr marL="642620" indent="-629920">
              <a:lnSpc>
                <a:spcPts val="4665"/>
              </a:lnSpc>
              <a:buAutoNum type="arabicParenR" startAt="8"/>
              <a:tabLst>
                <a:tab pos="643255" algn="l"/>
              </a:tabLst>
            </a:pPr>
            <a:r>
              <a:rPr dirty="0" sz="4050" spc="-85">
                <a:solidFill>
                  <a:srgbClr val="FFBC58"/>
                </a:solidFill>
                <a:latin typeface="Arial"/>
                <a:cs typeface="Arial"/>
              </a:rPr>
              <a:t>RESISTORS</a:t>
            </a:r>
            <a:endParaRPr sz="4050">
              <a:latin typeface="Arial"/>
              <a:cs typeface="Arial"/>
            </a:endParaRPr>
          </a:p>
          <a:p>
            <a:pPr marL="965835" indent="-953135">
              <a:lnSpc>
                <a:spcPts val="4665"/>
              </a:lnSpc>
              <a:buAutoNum type="arabicParenR" startAt="8"/>
              <a:tabLst>
                <a:tab pos="966469" algn="l"/>
              </a:tabLst>
            </a:pPr>
            <a:r>
              <a:rPr dirty="0" sz="4050" spc="15">
                <a:solidFill>
                  <a:srgbClr val="FFBC58"/>
                </a:solidFill>
                <a:latin typeface="Arial"/>
                <a:cs typeface="Arial"/>
              </a:rPr>
              <a:t>LEDS</a:t>
            </a:r>
            <a:endParaRPr sz="4050">
              <a:latin typeface="Arial"/>
              <a:cs typeface="Arial"/>
            </a:endParaRPr>
          </a:p>
          <a:p>
            <a:pPr marL="965835" indent="-953135">
              <a:lnSpc>
                <a:spcPts val="4760"/>
              </a:lnSpc>
              <a:buAutoNum type="arabicParenR" startAt="8"/>
              <a:tabLst>
                <a:tab pos="966469" algn="l"/>
              </a:tabLst>
            </a:pPr>
            <a:r>
              <a:rPr dirty="0" sz="4050" spc="40">
                <a:solidFill>
                  <a:srgbClr val="FFBC58"/>
                </a:solidFill>
                <a:latin typeface="Arial"/>
                <a:cs typeface="Arial"/>
              </a:rPr>
              <a:t>JUMPER</a:t>
            </a:r>
            <a:r>
              <a:rPr dirty="0" sz="4050" spc="-45">
                <a:solidFill>
                  <a:srgbClr val="FFBC58"/>
                </a:solidFill>
                <a:latin typeface="Arial"/>
                <a:cs typeface="Arial"/>
              </a:rPr>
              <a:t> WIRES</a:t>
            </a:r>
            <a:endParaRPr sz="4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677" y="652655"/>
            <a:ext cx="7498715" cy="240538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50"/>
              </a:spcBef>
            </a:pPr>
            <a:r>
              <a:rPr dirty="0" sz="5150" spc="715">
                <a:solidFill>
                  <a:srgbClr val="FF493A"/>
                </a:solidFill>
                <a:latin typeface="Arial"/>
                <a:cs typeface="Arial"/>
              </a:rPr>
              <a:t>COST</a:t>
            </a:r>
            <a:r>
              <a:rPr dirty="0" sz="5150" spc="-310">
                <a:solidFill>
                  <a:srgbClr val="FF493A"/>
                </a:solidFill>
                <a:latin typeface="Arial"/>
                <a:cs typeface="Arial"/>
              </a:rPr>
              <a:t> </a:t>
            </a:r>
            <a:r>
              <a:rPr dirty="0" sz="5150" spc="675">
                <a:solidFill>
                  <a:srgbClr val="FF493A"/>
                </a:solidFill>
                <a:latin typeface="Arial"/>
                <a:cs typeface="Arial"/>
              </a:rPr>
              <a:t>INCURRED</a:t>
            </a:r>
            <a:r>
              <a:rPr dirty="0" sz="5150" spc="-305">
                <a:solidFill>
                  <a:srgbClr val="FF493A"/>
                </a:solidFill>
                <a:latin typeface="Arial"/>
                <a:cs typeface="Arial"/>
              </a:rPr>
              <a:t> </a:t>
            </a:r>
            <a:r>
              <a:rPr dirty="0" sz="5150" spc="795">
                <a:solidFill>
                  <a:srgbClr val="FF493A"/>
                </a:solidFill>
                <a:latin typeface="Arial"/>
                <a:cs typeface="Arial"/>
              </a:rPr>
              <a:t>IN  </a:t>
            </a:r>
            <a:r>
              <a:rPr dirty="0" sz="5150" spc="750">
                <a:solidFill>
                  <a:srgbClr val="FF493A"/>
                </a:solidFill>
                <a:latin typeface="Arial"/>
                <a:cs typeface="Arial"/>
              </a:rPr>
              <a:t>DEVELOPING </a:t>
            </a:r>
            <a:r>
              <a:rPr dirty="0" sz="5150" spc="765">
                <a:solidFill>
                  <a:srgbClr val="FF493A"/>
                </a:solidFill>
                <a:latin typeface="Arial"/>
                <a:cs typeface="Arial"/>
              </a:rPr>
              <a:t>THE  </a:t>
            </a:r>
            <a:r>
              <a:rPr dirty="0" sz="5150" spc="665">
                <a:solidFill>
                  <a:srgbClr val="FF493A"/>
                </a:solidFill>
                <a:latin typeface="Arial"/>
                <a:cs typeface="Arial"/>
              </a:rPr>
              <a:t>PROJECT:</a:t>
            </a:r>
            <a:endParaRPr sz="51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4677" y="3695902"/>
            <a:ext cx="3376929" cy="9798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250" spc="5">
                <a:latin typeface="DejaVu Sans"/>
                <a:cs typeface="DejaVu Sans"/>
              </a:rPr>
              <a:t>₹</a:t>
            </a:r>
            <a:r>
              <a:rPr dirty="0" sz="6250" spc="-865">
                <a:latin typeface="DejaVu Sans"/>
                <a:cs typeface="DejaVu Sans"/>
              </a:rPr>
              <a:t> </a:t>
            </a:r>
            <a:r>
              <a:rPr dirty="0" sz="5150" spc="1150">
                <a:latin typeface="Arial"/>
                <a:cs typeface="Arial"/>
              </a:rPr>
              <a:t>3000</a:t>
            </a:r>
            <a:r>
              <a:rPr dirty="0" sz="5150" spc="-305">
                <a:latin typeface="Arial"/>
                <a:cs typeface="Arial"/>
              </a:rPr>
              <a:t> </a:t>
            </a:r>
            <a:r>
              <a:rPr dirty="0" sz="5350" spc="365">
                <a:latin typeface="Arial"/>
                <a:cs typeface="Arial"/>
              </a:rPr>
              <a:t>/-</a:t>
            </a:r>
            <a:endParaRPr sz="53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744542" y="561352"/>
            <a:ext cx="7105650" cy="9124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84560" y="4609668"/>
            <a:ext cx="5600700" cy="5076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C345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2071701"/>
            <a:ext cx="6203950" cy="8215630"/>
          </a:xfrm>
          <a:custGeom>
            <a:avLst/>
            <a:gdLst/>
            <a:ahLst/>
            <a:cxnLst/>
            <a:rect l="l" t="t" r="r" b="b"/>
            <a:pathLst>
              <a:path w="6203950" h="8215630">
                <a:moveTo>
                  <a:pt x="1572373" y="0"/>
                </a:moveTo>
                <a:lnTo>
                  <a:pt x="6203483" y="8215297"/>
                </a:lnTo>
                <a:lnTo>
                  <a:pt x="0" y="8215297"/>
                </a:lnTo>
                <a:lnTo>
                  <a:pt x="0" y="886374"/>
                </a:lnTo>
                <a:lnTo>
                  <a:pt x="1572373" y="0"/>
                </a:lnTo>
                <a:close/>
              </a:path>
            </a:pathLst>
          </a:custGeom>
          <a:solidFill>
            <a:srgbClr val="FF49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936105" cy="10287000"/>
          </a:xfrm>
          <a:custGeom>
            <a:avLst/>
            <a:gdLst/>
            <a:ahLst/>
            <a:cxnLst/>
            <a:rect l="l" t="t" r="r" b="b"/>
            <a:pathLst>
              <a:path w="6936105" h="10287000">
                <a:moveTo>
                  <a:pt x="0" y="0"/>
                </a:moveTo>
                <a:lnTo>
                  <a:pt x="6935736" y="0"/>
                </a:lnTo>
                <a:lnTo>
                  <a:pt x="242858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1F20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5466" y="5329910"/>
            <a:ext cx="8505825" cy="438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207500" marR="5080">
              <a:lnSpc>
                <a:spcPct val="110600"/>
              </a:lnSpc>
              <a:spcBef>
                <a:spcPts val="95"/>
              </a:spcBef>
            </a:pPr>
            <a:r>
              <a:rPr dirty="0" sz="2700" spc="425">
                <a:solidFill>
                  <a:srgbClr val="D9D9D9"/>
                </a:solidFill>
              </a:rPr>
              <a:t>CURRENT </a:t>
            </a:r>
            <a:r>
              <a:rPr dirty="0" sz="2700" spc="470">
                <a:solidFill>
                  <a:srgbClr val="D9D9D9"/>
                </a:solidFill>
              </a:rPr>
              <a:t>PROBLEM</a:t>
            </a:r>
            <a:r>
              <a:rPr dirty="0" sz="2700" spc="-470">
                <a:solidFill>
                  <a:srgbClr val="D9D9D9"/>
                </a:solidFill>
              </a:rPr>
              <a:t> </a:t>
            </a:r>
            <a:r>
              <a:rPr dirty="0" sz="2700" spc="455">
                <a:solidFill>
                  <a:srgbClr val="D9D9D9"/>
                </a:solidFill>
              </a:rPr>
              <a:t>IN  </a:t>
            </a:r>
            <a:r>
              <a:rPr dirty="0" sz="2700" spc="395">
                <a:solidFill>
                  <a:srgbClr val="D9D9D9"/>
                </a:solidFill>
              </a:rPr>
              <a:t>INDUSTRY:</a:t>
            </a:r>
            <a:endParaRPr sz="2700"/>
          </a:p>
        </p:txBody>
      </p:sp>
      <p:sp>
        <p:nvSpPr>
          <p:cNvPr id="7" name="object 7"/>
          <p:cNvSpPr txBox="1"/>
          <p:nvPr/>
        </p:nvSpPr>
        <p:spPr>
          <a:xfrm>
            <a:off x="10240391" y="2118753"/>
            <a:ext cx="6956425" cy="63995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77825">
              <a:lnSpc>
                <a:spcPct val="110600"/>
              </a:lnSpc>
              <a:spcBef>
                <a:spcPts val="95"/>
              </a:spcBef>
            </a:pPr>
            <a:r>
              <a:rPr dirty="0" sz="2700" spc="455">
                <a:latin typeface="Arial"/>
                <a:cs typeface="Arial"/>
              </a:rPr>
              <a:t>IN</a:t>
            </a:r>
            <a:r>
              <a:rPr dirty="0" sz="2700" spc="-25">
                <a:latin typeface="Arial"/>
                <a:cs typeface="Arial"/>
              </a:rPr>
              <a:t> </a:t>
            </a:r>
            <a:r>
              <a:rPr dirty="0" sz="2700" spc="415">
                <a:latin typeface="Arial"/>
                <a:cs typeface="Arial"/>
              </a:rPr>
              <a:t>RETAIL</a:t>
            </a:r>
            <a:r>
              <a:rPr dirty="0" sz="2700" spc="-25">
                <a:latin typeface="Arial"/>
                <a:cs typeface="Arial"/>
              </a:rPr>
              <a:t> </a:t>
            </a:r>
            <a:r>
              <a:rPr dirty="0" sz="2700" spc="360">
                <a:latin typeface="Arial"/>
                <a:cs typeface="Arial"/>
              </a:rPr>
              <a:t>STORES</a:t>
            </a:r>
            <a:r>
              <a:rPr dirty="0" sz="2700" spc="-25">
                <a:latin typeface="Arial"/>
                <a:cs typeface="Arial"/>
              </a:rPr>
              <a:t> </a:t>
            </a:r>
            <a:r>
              <a:rPr dirty="0" sz="2700" spc="430">
                <a:latin typeface="Arial"/>
                <a:cs typeface="Arial"/>
              </a:rPr>
              <a:t>EMPLOYEES  </a:t>
            </a:r>
            <a:r>
              <a:rPr dirty="0" sz="2700" spc="434">
                <a:latin typeface="Arial"/>
                <a:cs typeface="Arial"/>
              </a:rPr>
              <a:t>INVEST </a:t>
            </a:r>
            <a:r>
              <a:rPr dirty="0" sz="2700" spc="470">
                <a:latin typeface="Arial"/>
                <a:cs typeface="Arial"/>
              </a:rPr>
              <a:t>A </a:t>
            </a:r>
            <a:r>
              <a:rPr dirty="0" sz="2700" spc="509">
                <a:latin typeface="Arial"/>
                <a:cs typeface="Arial"/>
              </a:rPr>
              <a:t>LOT </a:t>
            </a:r>
            <a:r>
              <a:rPr dirty="0" sz="2700" spc="430">
                <a:latin typeface="Arial"/>
                <a:cs typeface="Arial"/>
              </a:rPr>
              <a:t>OF </a:t>
            </a:r>
            <a:r>
              <a:rPr dirty="0" sz="2700" spc="465">
                <a:latin typeface="Arial"/>
                <a:cs typeface="Arial"/>
              </a:rPr>
              <a:t>TIME </a:t>
            </a:r>
            <a:r>
              <a:rPr dirty="0" sz="2700" spc="455">
                <a:latin typeface="Arial"/>
                <a:cs typeface="Arial"/>
              </a:rPr>
              <a:t>IN  </a:t>
            </a:r>
            <a:r>
              <a:rPr dirty="0" sz="2700" spc="425">
                <a:latin typeface="Arial"/>
                <a:cs typeface="Arial"/>
              </a:rPr>
              <a:t>ENSURING </a:t>
            </a:r>
            <a:r>
              <a:rPr dirty="0" sz="2700" spc="515">
                <a:latin typeface="Arial"/>
                <a:cs typeface="Arial"/>
              </a:rPr>
              <a:t>THAT</a:t>
            </a:r>
            <a:r>
              <a:rPr dirty="0" sz="2700" spc="-445">
                <a:latin typeface="Arial"/>
                <a:cs typeface="Arial"/>
              </a:rPr>
              <a:t> </a:t>
            </a:r>
            <a:r>
              <a:rPr dirty="0" sz="2700" spc="430">
                <a:latin typeface="Arial"/>
                <a:cs typeface="Arial"/>
              </a:rPr>
              <a:t>ITEMS</a:t>
            </a:r>
            <a:endParaRPr sz="2700">
              <a:latin typeface="Arial"/>
              <a:cs typeface="Arial"/>
            </a:endParaRPr>
          </a:p>
          <a:p>
            <a:pPr marL="12700" marR="5080">
              <a:lnSpc>
                <a:spcPts val="3579"/>
              </a:lnSpc>
              <a:spcBef>
                <a:spcPts val="180"/>
              </a:spcBef>
            </a:pPr>
            <a:r>
              <a:rPr dirty="0" sz="2700" spc="415">
                <a:latin typeface="Arial"/>
                <a:cs typeface="Arial"/>
              </a:rPr>
              <a:t>AREN</a:t>
            </a:r>
            <a:r>
              <a:rPr dirty="0" sz="2800" spc="415">
                <a:latin typeface="Arial"/>
                <a:cs typeface="Arial"/>
              </a:rPr>
              <a:t>'</a:t>
            </a:r>
            <a:r>
              <a:rPr dirty="0" sz="2700" spc="415">
                <a:latin typeface="Arial"/>
                <a:cs typeface="Arial"/>
              </a:rPr>
              <a:t>T</a:t>
            </a:r>
            <a:r>
              <a:rPr dirty="0" sz="2700" spc="-25">
                <a:latin typeface="Arial"/>
                <a:cs typeface="Arial"/>
              </a:rPr>
              <a:t> </a:t>
            </a:r>
            <a:r>
              <a:rPr dirty="0" sz="2700" spc="465">
                <a:latin typeface="Arial"/>
                <a:cs typeface="Arial"/>
              </a:rPr>
              <a:t>MISPLACED</a:t>
            </a:r>
            <a:r>
              <a:rPr dirty="0" sz="2700" spc="-20">
                <a:latin typeface="Arial"/>
                <a:cs typeface="Arial"/>
              </a:rPr>
              <a:t> </a:t>
            </a:r>
            <a:r>
              <a:rPr dirty="0" sz="2700" spc="560">
                <a:latin typeface="Arial"/>
                <a:cs typeface="Arial"/>
              </a:rPr>
              <a:t>ON</a:t>
            </a:r>
            <a:r>
              <a:rPr dirty="0" sz="2700" spc="-20">
                <a:latin typeface="Arial"/>
                <a:cs typeface="Arial"/>
              </a:rPr>
              <a:t> </a:t>
            </a:r>
            <a:r>
              <a:rPr dirty="0" sz="2700" spc="425">
                <a:latin typeface="Arial"/>
                <a:cs typeface="Arial"/>
              </a:rPr>
              <a:t>VARIOUS  </a:t>
            </a:r>
            <a:r>
              <a:rPr dirty="0" sz="2700" spc="430">
                <a:latin typeface="Arial"/>
                <a:cs typeface="Arial"/>
              </a:rPr>
              <a:t>SHELVES </a:t>
            </a:r>
            <a:r>
              <a:rPr dirty="0" sz="2700" spc="560">
                <a:latin typeface="Arial"/>
                <a:cs typeface="Arial"/>
              </a:rPr>
              <a:t>WHICH </a:t>
            </a:r>
            <a:r>
              <a:rPr dirty="0" sz="2700" spc="509">
                <a:latin typeface="Arial"/>
                <a:cs typeface="Arial"/>
              </a:rPr>
              <a:t>COULD </a:t>
            </a:r>
            <a:r>
              <a:rPr dirty="0" sz="2700" spc="365">
                <a:latin typeface="Arial"/>
                <a:cs typeface="Arial"/>
              </a:rPr>
              <a:t>BE </a:t>
            </a:r>
            <a:r>
              <a:rPr dirty="0" sz="2700" spc="470">
                <a:latin typeface="Arial"/>
                <a:cs typeface="Arial"/>
              </a:rPr>
              <a:t>A  </a:t>
            </a:r>
            <a:r>
              <a:rPr dirty="0" sz="2700" spc="570">
                <a:latin typeface="Arial"/>
                <a:cs typeface="Arial"/>
              </a:rPr>
              <a:t>MAJOR </a:t>
            </a:r>
            <a:r>
              <a:rPr dirty="0" sz="2700" spc="375">
                <a:latin typeface="Arial"/>
                <a:cs typeface="Arial"/>
              </a:rPr>
              <a:t>SECURITY </a:t>
            </a:r>
            <a:r>
              <a:rPr dirty="0" sz="2700" spc="470">
                <a:latin typeface="Arial"/>
                <a:cs typeface="Arial"/>
              </a:rPr>
              <a:t>PROBLEM  </a:t>
            </a:r>
            <a:r>
              <a:rPr dirty="0" sz="2700" spc="565">
                <a:latin typeface="Arial"/>
                <a:cs typeface="Arial"/>
              </a:rPr>
              <a:t>AND </a:t>
            </a:r>
            <a:r>
              <a:rPr dirty="0" sz="2700" spc="470">
                <a:latin typeface="Arial"/>
                <a:cs typeface="Arial"/>
              </a:rPr>
              <a:t>ALSO </a:t>
            </a:r>
            <a:r>
              <a:rPr dirty="0" sz="2700" spc="465">
                <a:latin typeface="Arial"/>
                <a:cs typeface="Arial"/>
              </a:rPr>
              <a:t>TO </a:t>
            </a:r>
            <a:r>
              <a:rPr dirty="0" sz="2700" spc="500">
                <a:latin typeface="Arial"/>
                <a:cs typeface="Arial"/>
              </a:rPr>
              <a:t>CHECK </a:t>
            </a:r>
            <a:r>
              <a:rPr dirty="0" sz="2700" spc="515">
                <a:latin typeface="Arial"/>
                <a:cs typeface="Arial"/>
              </a:rPr>
              <a:t>THAT  </a:t>
            </a:r>
            <a:r>
              <a:rPr dirty="0" sz="2700" spc="425">
                <a:latin typeface="Arial"/>
                <a:cs typeface="Arial"/>
              </a:rPr>
              <a:t>PRODUCTS </a:t>
            </a:r>
            <a:r>
              <a:rPr dirty="0" sz="2700" spc="370">
                <a:latin typeface="Arial"/>
                <a:cs typeface="Arial"/>
              </a:rPr>
              <a:t>ARE </a:t>
            </a:r>
            <a:r>
              <a:rPr dirty="0" sz="2700" spc="434">
                <a:latin typeface="Arial"/>
                <a:cs typeface="Arial"/>
              </a:rPr>
              <a:t>NEVER </a:t>
            </a:r>
            <a:r>
              <a:rPr dirty="0" sz="2700" spc="459">
                <a:latin typeface="Arial"/>
                <a:cs typeface="Arial"/>
              </a:rPr>
              <a:t>OUT </a:t>
            </a:r>
            <a:r>
              <a:rPr dirty="0" sz="2700" spc="430">
                <a:latin typeface="Arial"/>
                <a:cs typeface="Arial"/>
              </a:rPr>
              <a:t>OF  </a:t>
            </a:r>
            <a:r>
              <a:rPr dirty="0" sz="2700" spc="465">
                <a:latin typeface="Arial"/>
                <a:cs typeface="Arial"/>
              </a:rPr>
              <a:t>STOCK </a:t>
            </a:r>
            <a:r>
              <a:rPr dirty="0" sz="2700" spc="390">
                <a:latin typeface="Arial"/>
                <a:cs typeface="Arial"/>
              </a:rPr>
              <a:t>FOR </a:t>
            </a:r>
            <a:r>
              <a:rPr dirty="0" sz="2700" spc="455">
                <a:latin typeface="Arial"/>
                <a:cs typeface="Arial"/>
              </a:rPr>
              <a:t>THE </a:t>
            </a:r>
            <a:r>
              <a:rPr dirty="0" sz="2700" spc="490">
                <a:latin typeface="Arial"/>
                <a:cs typeface="Arial"/>
              </a:rPr>
              <a:t>CONVENIENCE  </a:t>
            </a:r>
            <a:r>
              <a:rPr dirty="0" sz="2700" spc="430">
                <a:latin typeface="Arial"/>
                <a:cs typeface="Arial"/>
              </a:rPr>
              <a:t>OF </a:t>
            </a:r>
            <a:r>
              <a:rPr dirty="0" sz="2700" spc="409">
                <a:latin typeface="Arial"/>
                <a:cs typeface="Arial"/>
              </a:rPr>
              <a:t>CUSTOMERS. </a:t>
            </a:r>
            <a:r>
              <a:rPr dirty="0" sz="2700" spc="470">
                <a:latin typeface="Arial"/>
                <a:cs typeface="Arial"/>
              </a:rPr>
              <a:t>ALSO  </a:t>
            </a:r>
            <a:r>
              <a:rPr dirty="0" sz="2700" spc="434">
                <a:latin typeface="Arial"/>
                <a:cs typeface="Arial"/>
              </a:rPr>
              <a:t>CUSTOMERS </a:t>
            </a:r>
            <a:r>
              <a:rPr dirty="0" sz="2700" spc="465">
                <a:latin typeface="Arial"/>
                <a:cs typeface="Arial"/>
              </a:rPr>
              <a:t>ENCOUNTER</a:t>
            </a:r>
            <a:r>
              <a:rPr dirty="0" sz="2700" spc="-470">
                <a:latin typeface="Arial"/>
                <a:cs typeface="Arial"/>
              </a:rPr>
              <a:t> </a:t>
            </a:r>
            <a:r>
              <a:rPr dirty="0" sz="2700" spc="535">
                <a:latin typeface="Arial"/>
                <a:cs typeface="Arial"/>
              </a:rPr>
              <a:t>LONG  </a:t>
            </a:r>
            <a:r>
              <a:rPr dirty="0" sz="2700" spc="385">
                <a:latin typeface="Arial"/>
                <a:cs typeface="Arial"/>
              </a:rPr>
              <a:t>QUEUES </a:t>
            </a:r>
            <a:r>
              <a:rPr dirty="0" sz="2700" spc="455">
                <a:latin typeface="Arial"/>
                <a:cs typeface="Arial"/>
              </a:rPr>
              <a:t>IN THE </a:t>
            </a:r>
            <a:r>
              <a:rPr dirty="0" sz="2700" spc="470">
                <a:latin typeface="Arial"/>
                <a:cs typeface="Arial"/>
              </a:rPr>
              <a:t>BILLING  </a:t>
            </a:r>
            <a:r>
              <a:rPr dirty="0" sz="2700" spc="434">
                <a:latin typeface="Arial"/>
                <a:cs typeface="Arial"/>
              </a:rPr>
              <a:t>SECTION</a:t>
            </a:r>
            <a:r>
              <a:rPr dirty="0" sz="2700" spc="-15">
                <a:latin typeface="Arial"/>
                <a:cs typeface="Arial"/>
              </a:rPr>
              <a:t> </a:t>
            </a:r>
            <a:r>
              <a:rPr dirty="0" sz="2700" spc="565">
                <a:latin typeface="Arial"/>
                <a:cs typeface="Arial"/>
              </a:rPr>
              <a:t>AND</a:t>
            </a:r>
            <a:r>
              <a:rPr dirty="0" sz="2700" spc="-10">
                <a:latin typeface="Arial"/>
                <a:cs typeface="Arial"/>
              </a:rPr>
              <a:t> </a:t>
            </a:r>
            <a:r>
              <a:rPr dirty="0" sz="2700" spc="505">
                <a:latin typeface="Arial"/>
                <a:cs typeface="Arial"/>
              </a:rPr>
              <a:t>HAVE</a:t>
            </a:r>
            <a:r>
              <a:rPr dirty="0" sz="2700" spc="-10">
                <a:latin typeface="Arial"/>
                <a:cs typeface="Arial"/>
              </a:rPr>
              <a:t> </a:t>
            </a:r>
            <a:r>
              <a:rPr dirty="0" sz="2700" spc="465">
                <a:latin typeface="Arial"/>
                <a:cs typeface="Arial"/>
              </a:rPr>
              <a:t>TO</a:t>
            </a:r>
            <a:r>
              <a:rPr dirty="0" sz="2700" spc="-15">
                <a:latin typeface="Arial"/>
                <a:cs typeface="Arial"/>
              </a:rPr>
              <a:t> </a:t>
            </a:r>
            <a:r>
              <a:rPr dirty="0" sz="2700" spc="475">
                <a:latin typeface="Arial"/>
                <a:cs typeface="Arial"/>
              </a:rPr>
              <a:t>WASTE</a:t>
            </a:r>
            <a:r>
              <a:rPr dirty="0" sz="2700" spc="-10">
                <a:latin typeface="Arial"/>
                <a:cs typeface="Arial"/>
              </a:rPr>
              <a:t> </a:t>
            </a:r>
            <a:r>
              <a:rPr dirty="0" sz="2700" spc="470">
                <a:latin typeface="Arial"/>
                <a:cs typeface="Arial"/>
              </a:rPr>
              <a:t>A  </a:t>
            </a:r>
            <a:r>
              <a:rPr dirty="0" sz="2700" spc="509">
                <a:latin typeface="Arial"/>
                <a:cs typeface="Arial"/>
              </a:rPr>
              <a:t>LOT</a:t>
            </a:r>
            <a:r>
              <a:rPr dirty="0" sz="2700" spc="-10">
                <a:latin typeface="Arial"/>
                <a:cs typeface="Arial"/>
              </a:rPr>
              <a:t> </a:t>
            </a:r>
            <a:r>
              <a:rPr dirty="0" sz="2700" spc="430">
                <a:latin typeface="Arial"/>
                <a:cs typeface="Arial"/>
              </a:rPr>
              <a:t>OF</a:t>
            </a:r>
            <a:r>
              <a:rPr dirty="0" sz="2700" spc="-10">
                <a:latin typeface="Arial"/>
                <a:cs typeface="Arial"/>
              </a:rPr>
              <a:t> </a:t>
            </a:r>
            <a:r>
              <a:rPr dirty="0" sz="2700" spc="465">
                <a:latin typeface="Arial"/>
                <a:cs typeface="Arial"/>
              </a:rPr>
              <a:t>TIME</a:t>
            </a:r>
            <a:r>
              <a:rPr dirty="0" sz="2700" spc="-5">
                <a:latin typeface="Arial"/>
                <a:cs typeface="Arial"/>
              </a:rPr>
              <a:t> </a:t>
            </a:r>
            <a:r>
              <a:rPr dirty="0" sz="2700" spc="360">
                <a:latin typeface="Arial"/>
                <a:cs typeface="Arial"/>
              </a:rPr>
              <a:t>THERE.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5466" y="576312"/>
            <a:ext cx="8505825" cy="4381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97619" y="1215605"/>
            <a:ext cx="4990465" cy="9071610"/>
          </a:xfrm>
          <a:custGeom>
            <a:avLst/>
            <a:gdLst/>
            <a:ahLst/>
            <a:cxnLst/>
            <a:rect l="l" t="t" r="r" b="b"/>
            <a:pathLst>
              <a:path w="4990465" h="9071610">
                <a:moveTo>
                  <a:pt x="4990381" y="9071394"/>
                </a:moveTo>
                <a:lnTo>
                  <a:pt x="0" y="9071394"/>
                </a:lnTo>
                <a:lnTo>
                  <a:pt x="4990381" y="0"/>
                </a:lnTo>
                <a:lnTo>
                  <a:pt x="4990381" y="9071394"/>
                </a:lnTo>
                <a:close/>
              </a:path>
            </a:pathLst>
          </a:custGeom>
          <a:solidFill>
            <a:srgbClr val="ECE6E1">
              <a:alpha val="470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534168" y="0"/>
            <a:ext cx="6753859" cy="10287000"/>
          </a:xfrm>
          <a:custGeom>
            <a:avLst/>
            <a:gdLst/>
            <a:ahLst/>
            <a:cxnLst/>
            <a:rect l="l" t="t" r="r" b="b"/>
            <a:pathLst>
              <a:path w="6753859" h="10287000">
                <a:moveTo>
                  <a:pt x="6713448" y="10286999"/>
                </a:moveTo>
                <a:lnTo>
                  <a:pt x="0" y="0"/>
                </a:lnTo>
                <a:lnTo>
                  <a:pt x="6753831" y="0"/>
                </a:lnTo>
                <a:lnTo>
                  <a:pt x="6753831" y="10286999"/>
                </a:lnTo>
                <a:lnTo>
                  <a:pt x="6713448" y="10286999"/>
                </a:lnTo>
                <a:close/>
              </a:path>
            </a:pathLst>
          </a:custGeom>
          <a:solidFill>
            <a:srgbClr val="ECE6E1">
              <a:alpha val="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47324" y="1859105"/>
            <a:ext cx="9780270" cy="80645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100" spc="825">
                <a:latin typeface="Arial Black"/>
                <a:cs typeface="Arial Black"/>
              </a:rPr>
              <a:t>PROPOSED</a:t>
            </a:r>
            <a:r>
              <a:rPr dirty="0" sz="5100" spc="-565">
                <a:latin typeface="Arial Black"/>
                <a:cs typeface="Arial Black"/>
              </a:rPr>
              <a:t> </a:t>
            </a:r>
            <a:r>
              <a:rPr dirty="0" sz="5100" spc="700">
                <a:latin typeface="Arial Black"/>
                <a:cs typeface="Arial Black"/>
              </a:rPr>
              <a:t>SOLUTION:</a:t>
            </a:r>
            <a:endParaRPr sz="51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7324" y="2941530"/>
            <a:ext cx="11937365" cy="5031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dirty="0" sz="3000" spc="430">
                <a:solidFill>
                  <a:srgbClr val="ECE6E1"/>
                </a:solidFill>
                <a:latin typeface="Arial"/>
                <a:cs typeface="Arial"/>
              </a:rPr>
              <a:t>THIS </a:t>
            </a:r>
            <a:r>
              <a:rPr dirty="0" sz="3000" spc="475">
                <a:solidFill>
                  <a:srgbClr val="ECE6E1"/>
                </a:solidFill>
                <a:latin typeface="Arial"/>
                <a:cs typeface="Arial"/>
              </a:rPr>
              <a:t>PROJECT </a:t>
            </a:r>
            <a:r>
              <a:rPr dirty="0" sz="3000" spc="595">
                <a:solidFill>
                  <a:srgbClr val="ECE6E1"/>
                </a:solidFill>
                <a:latin typeface="Arial"/>
                <a:cs typeface="Arial"/>
              </a:rPr>
              <a:t>WILL </a:t>
            </a:r>
            <a:r>
              <a:rPr dirty="0" sz="3000" spc="480">
                <a:solidFill>
                  <a:srgbClr val="ECE6E1"/>
                </a:solidFill>
                <a:latin typeface="Arial"/>
                <a:cs typeface="Arial"/>
              </a:rPr>
              <a:t>HELP </a:t>
            </a:r>
            <a:r>
              <a:rPr dirty="0" sz="3000" spc="484">
                <a:solidFill>
                  <a:srgbClr val="ECE6E1"/>
                </a:solidFill>
                <a:latin typeface="Arial"/>
                <a:cs typeface="Arial"/>
              </a:rPr>
              <a:t>IN </a:t>
            </a:r>
            <a:r>
              <a:rPr dirty="0" sz="3000" spc="440">
                <a:solidFill>
                  <a:srgbClr val="ECE6E1"/>
                </a:solidFill>
                <a:latin typeface="Arial"/>
                <a:cs typeface="Arial"/>
              </a:rPr>
              <a:t>KEEPING </a:t>
            </a:r>
            <a:r>
              <a:rPr dirty="0" sz="3000" spc="500">
                <a:solidFill>
                  <a:srgbClr val="ECE6E1"/>
                </a:solidFill>
                <a:latin typeface="Arial"/>
                <a:cs typeface="Arial"/>
              </a:rPr>
              <a:t>TRACK </a:t>
            </a:r>
            <a:r>
              <a:rPr dirty="0" sz="3000" spc="450">
                <a:solidFill>
                  <a:srgbClr val="ECE6E1"/>
                </a:solidFill>
                <a:latin typeface="Arial"/>
                <a:cs typeface="Arial"/>
              </a:rPr>
              <a:t>OF  </a:t>
            </a:r>
            <a:r>
              <a:rPr dirty="0" sz="3000" spc="495">
                <a:solidFill>
                  <a:srgbClr val="ECE6E1"/>
                </a:solidFill>
                <a:latin typeface="Arial"/>
                <a:cs typeface="Arial"/>
              </a:rPr>
              <a:t>QUANTITY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50">
                <a:solidFill>
                  <a:srgbClr val="ECE6E1"/>
                </a:solidFill>
                <a:latin typeface="Arial"/>
                <a:cs typeface="Arial"/>
              </a:rPr>
              <a:t>OF</a:t>
            </a:r>
            <a:r>
              <a:rPr dirty="0" sz="3000" spc="-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45">
                <a:solidFill>
                  <a:srgbClr val="ECE6E1"/>
                </a:solidFill>
                <a:latin typeface="Arial"/>
                <a:cs typeface="Arial"/>
              </a:rPr>
              <a:t>PRODUCTS</a:t>
            </a:r>
            <a:r>
              <a:rPr dirty="0" sz="3000" spc="-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84">
                <a:solidFill>
                  <a:srgbClr val="ECE6E1"/>
                </a:solidFill>
                <a:latin typeface="Arial"/>
                <a:cs typeface="Arial"/>
              </a:rPr>
              <a:t>IN</a:t>
            </a:r>
            <a:r>
              <a:rPr dirty="0" sz="3000" spc="-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500">
                <a:solidFill>
                  <a:srgbClr val="ECE6E1"/>
                </a:solidFill>
                <a:latin typeface="Arial"/>
                <a:cs typeface="Arial"/>
              </a:rPr>
              <a:t>A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385">
                <a:solidFill>
                  <a:srgbClr val="ECE6E1"/>
                </a:solidFill>
                <a:latin typeface="Arial"/>
                <a:cs typeface="Arial"/>
              </a:rPr>
              <a:t>STORE</a:t>
            </a:r>
            <a:r>
              <a:rPr dirty="0" sz="3000" spc="-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595">
                <a:solidFill>
                  <a:srgbClr val="ECE6E1"/>
                </a:solidFill>
                <a:latin typeface="Arial"/>
                <a:cs typeface="Arial"/>
              </a:rPr>
              <a:t>WHICH</a:t>
            </a:r>
            <a:r>
              <a:rPr dirty="0" sz="3000" spc="-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595">
                <a:solidFill>
                  <a:srgbClr val="ECE6E1"/>
                </a:solidFill>
                <a:latin typeface="Arial"/>
                <a:cs typeface="Arial"/>
              </a:rPr>
              <a:t>WILL  </a:t>
            </a:r>
            <a:r>
              <a:rPr dirty="0" sz="3000" spc="434">
                <a:solidFill>
                  <a:srgbClr val="ECE6E1"/>
                </a:solidFill>
                <a:latin typeface="Arial"/>
                <a:cs typeface="Arial"/>
              </a:rPr>
              <a:t>CURB</a:t>
            </a:r>
            <a:r>
              <a:rPr dirty="0" sz="3000" spc="-2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80">
                <a:solidFill>
                  <a:srgbClr val="ECE6E1"/>
                </a:solidFill>
                <a:latin typeface="Arial"/>
                <a:cs typeface="Arial"/>
              </a:rPr>
              <a:t>THE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95">
                <a:solidFill>
                  <a:srgbClr val="ECE6E1"/>
                </a:solidFill>
                <a:latin typeface="Arial"/>
                <a:cs typeface="Arial"/>
              </a:rPr>
              <a:t>PROBLEM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50">
                <a:solidFill>
                  <a:srgbClr val="ECE6E1"/>
                </a:solidFill>
                <a:latin typeface="Arial"/>
                <a:cs typeface="Arial"/>
              </a:rPr>
              <a:t>OF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95">
                <a:solidFill>
                  <a:srgbClr val="ECE6E1"/>
                </a:solidFill>
                <a:latin typeface="Arial"/>
                <a:cs typeface="Arial"/>
              </a:rPr>
              <a:t>MISPLACED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05">
                <a:solidFill>
                  <a:srgbClr val="ECE6E1"/>
                </a:solidFill>
                <a:latin typeface="Arial"/>
                <a:cs typeface="Arial"/>
              </a:rPr>
              <a:t>ITEMS.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385">
                <a:solidFill>
                  <a:srgbClr val="ECE6E1"/>
                </a:solidFill>
                <a:latin typeface="Arial"/>
                <a:cs typeface="Arial"/>
              </a:rPr>
              <a:t>IT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595">
                <a:solidFill>
                  <a:srgbClr val="ECE6E1"/>
                </a:solidFill>
                <a:latin typeface="Arial"/>
                <a:cs typeface="Arial"/>
              </a:rPr>
              <a:t>WILL  </a:t>
            </a:r>
            <a:r>
              <a:rPr dirty="0" sz="3000" spc="495">
                <a:solidFill>
                  <a:srgbClr val="ECE6E1"/>
                </a:solidFill>
                <a:latin typeface="Arial"/>
                <a:cs typeface="Arial"/>
              </a:rPr>
              <a:t>ALSO </a:t>
            </a:r>
            <a:r>
              <a:rPr dirty="0" sz="3000" spc="465">
                <a:solidFill>
                  <a:srgbClr val="ECE6E1"/>
                </a:solidFill>
                <a:latin typeface="Arial"/>
                <a:cs typeface="Arial"/>
              </a:rPr>
              <a:t>SEND </a:t>
            </a:r>
            <a:r>
              <a:rPr dirty="0" sz="3000" spc="445">
                <a:solidFill>
                  <a:srgbClr val="ECE6E1"/>
                </a:solidFill>
                <a:latin typeface="Arial"/>
                <a:cs typeface="Arial"/>
              </a:rPr>
              <a:t>REAL </a:t>
            </a:r>
            <a:r>
              <a:rPr dirty="0" sz="3000" spc="490">
                <a:solidFill>
                  <a:srgbClr val="ECE6E1"/>
                </a:solidFill>
                <a:latin typeface="Arial"/>
                <a:cs typeface="Arial"/>
              </a:rPr>
              <a:t>TIME </a:t>
            </a:r>
            <a:r>
              <a:rPr dirty="0" sz="3000" spc="434">
                <a:solidFill>
                  <a:srgbClr val="ECE6E1"/>
                </a:solidFill>
                <a:latin typeface="Arial"/>
                <a:cs typeface="Arial"/>
              </a:rPr>
              <a:t>UPDATES </a:t>
            </a:r>
            <a:r>
              <a:rPr dirty="0" sz="3000" spc="595">
                <a:solidFill>
                  <a:srgbClr val="ECE6E1"/>
                </a:solidFill>
                <a:latin typeface="Arial"/>
                <a:cs typeface="Arial"/>
              </a:rPr>
              <a:t>WHICH </a:t>
            </a:r>
            <a:r>
              <a:rPr dirty="0" sz="3000" spc="605">
                <a:solidFill>
                  <a:srgbClr val="ECE6E1"/>
                </a:solidFill>
                <a:latin typeface="Arial"/>
                <a:cs typeface="Arial"/>
              </a:rPr>
              <a:t>WOULD  </a:t>
            </a:r>
            <a:r>
              <a:rPr dirty="0" sz="3000" spc="500">
                <a:solidFill>
                  <a:srgbClr val="ECE6E1"/>
                </a:solidFill>
                <a:latin typeface="Arial"/>
                <a:cs typeface="Arial"/>
              </a:rPr>
              <a:t>ENABLE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395">
                <a:solidFill>
                  <a:srgbClr val="ECE6E1"/>
                </a:solidFill>
                <a:latin typeface="Arial"/>
                <a:cs typeface="Arial"/>
              </a:rPr>
              <a:t>RETAILERS</a:t>
            </a:r>
            <a:r>
              <a:rPr dirty="0" sz="3000" spc="-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90">
                <a:solidFill>
                  <a:srgbClr val="ECE6E1"/>
                </a:solidFill>
                <a:latin typeface="Arial"/>
                <a:cs typeface="Arial"/>
              </a:rPr>
              <a:t>TO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45">
                <a:solidFill>
                  <a:srgbClr val="ECE6E1"/>
                </a:solidFill>
                <a:latin typeface="Arial"/>
                <a:cs typeface="Arial"/>
              </a:rPr>
              <a:t>RESTOCK</a:t>
            </a:r>
            <a:r>
              <a:rPr dirty="0" sz="3000" spc="-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80">
                <a:solidFill>
                  <a:srgbClr val="ECE6E1"/>
                </a:solidFill>
                <a:latin typeface="Arial"/>
                <a:cs typeface="Arial"/>
              </a:rPr>
              <a:t>THE</a:t>
            </a:r>
            <a:r>
              <a:rPr dirty="0" sz="3000" spc="-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50">
                <a:solidFill>
                  <a:srgbClr val="ECE6E1"/>
                </a:solidFill>
                <a:latin typeface="Arial"/>
                <a:cs typeface="Arial"/>
              </a:rPr>
              <a:t>SHELVES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00">
                <a:solidFill>
                  <a:srgbClr val="ECE6E1"/>
                </a:solidFill>
                <a:latin typeface="Arial"/>
                <a:cs typeface="Arial"/>
              </a:rPr>
              <a:t>AS  </a:t>
            </a:r>
            <a:r>
              <a:rPr dirty="0" sz="3000" spc="595">
                <a:solidFill>
                  <a:srgbClr val="ECE6E1"/>
                </a:solidFill>
                <a:latin typeface="Arial"/>
                <a:cs typeface="Arial"/>
              </a:rPr>
              <a:t>AND </a:t>
            </a:r>
            <a:r>
              <a:rPr dirty="0" sz="3000" spc="625">
                <a:solidFill>
                  <a:srgbClr val="ECE6E1"/>
                </a:solidFill>
                <a:latin typeface="Arial"/>
                <a:cs typeface="Arial"/>
              </a:rPr>
              <a:t>WHEN </a:t>
            </a:r>
            <a:r>
              <a:rPr dirty="0" sz="3000" spc="370">
                <a:solidFill>
                  <a:srgbClr val="ECE6E1"/>
                </a:solidFill>
                <a:latin typeface="Arial"/>
                <a:cs typeface="Arial"/>
              </a:rPr>
              <a:t>REQUIRED. </a:t>
            </a:r>
            <a:r>
              <a:rPr dirty="0" sz="3000" spc="430">
                <a:solidFill>
                  <a:srgbClr val="ECE6E1"/>
                </a:solidFill>
                <a:latin typeface="Arial"/>
                <a:cs typeface="Arial"/>
              </a:rPr>
              <a:t>THIS </a:t>
            </a:r>
            <a:r>
              <a:rPr dirty="0" sz="3000" spc="495">
                <a:solidFill>
                  <a:srgbClr val="ECE6E1"/>
                </a:solidFill>
                <a:latin typeface="Arial"/>
                <a:cs typeface="Arial"/>
              </a:rPr>
              <a:t>ALSO </a:t>
            </a:r>
            <a:r>
              <a:rPr dirty="0" sz="3000" spc="509">
                <a:solidFill>
                  <a:srgbClr val="ECE6E1"/>
                </a:solidFill>
                <a:latin typeface="Arial"/>
                <a:cs typeface="Arial"/>
              </a:rPr>
              <a:t>INVOLVES  </a:t>
            </a:r>
            <a:r>
              <a:rPr dirty="0" sz="3000" spc="455">
                <a:solidFill>
                  <a:srgbClr val="ECE6E1"/>
                </a:solidFill>
                <a:latin typeface="Arial"/>
                <a:cs typeface="Arial"/>
              </a:rPr>
              <a:t>DESIGNING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500">
                <a:solidFill>
                  <a:srgbClr val="ECE6E1"/>
                </a:solidFill>
                <a:latin typeface="Arial"/>
                <a:cs typeface="Arial"/>
              </a:rPr>
              <a:t>A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500">
                <a:solidFill>
                  <a:srgbClr val="ECE6E1"/>
                </a:solidFill>
                <a:latin typeface="Arial"/>
                <a:cs typeface="Arial"/>
              </a:rPr>
              <a:t>SMART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65">
                <a:solidFill>
                  <a:srgbClr val="ECE6E1"/>
                </a:solidFill>
                <a:latin typeface="Arial"/>
                <a:cs typeface="Arial"/>
              </a:rPr>
              <a:t>CART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595">
                <a:solidFill>
                  <a:srgbClr val="ECE6E1"/>
                </a:solidFill>
                <a:latin typeface="Arial"/>
                <a:cs typeface="Arial"/>
              </a:rPr>
              <a:t>WHICH</a:t>
            </a:r>
            <a:r>
              <a:rPr dirty="0" sz="3000" spc="-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605">
                <a:solidFill>
                  <a:srgbClr val="ECE6E1"/>
                </a:solidFill>
                <a:latin typeface="Arial"/>
                <a:cs typeface="Arial"/>
              </a:rPr>
              <a:t>WOULD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540">
                <a:solidFill>
                  <a:srgbClr val="ECE6E1"/>
                </a:solidFill>
                <a:latin typeface="Arial"/>
                <a:cs typeface="Arial"/>
              </a:rPr>
              <a:t>COUNT  </a:t>
            </a:r>
            <a:r>
              <a:rPr dirty="0" sz="3000" spc="480">
                <a:solidFill>
                  <a:srgbClr val="ECE6E1"/>
                </a:solidFill>
                <a:latin typeface="Arial"/>
                <a:cs typeface="Arial"/>
              </a:rPr>
              <a:t>THE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520">
                <a:solidFill>
                  <a:srgbClr val="ECE6E1"/>
                </a:solidFill>
                <a:latin typeface="Arial"/>
                <a:cs typeface="Arial"/>
              </a:rPr>
              <a:t>NUMBER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50">
                <a:solidFill>
                  <a:srgbClr val="ECE6E1"/>
                </a:solidFill>
                <a:latin typeface="Arial"/>
                <a:cs typeface="Arial"/>
              </a:rPr>
              <a:t>OF</a:t>
            </a:r>
            <a:r>
              <a:rPr dirty="0" sz="3000" spc="-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55">
                <a:solidFill>
                  <a:srgbClr val="ECE6E1"/>
                </a:solidFill>
                <a:latin typeface="Arial"/>
                <a:cs typeface="Arial"/>
              </a:rPr>
              <a:t>ITEMS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515">
                <a:solidFill>
                  <a:srgbClr val="ECE6E1"/>
                </a:solidFill>
                <a:latin typeface="Arial"/>
                <a:cs typeface="Arial"/>
              </a:rPr>
              <a:t>ADDED</a:t>
            </a:r>
            <a:r>
              <a:rPr dirty="0" sz="3000" spc="-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90">
                <a:solidFill>
                  <a:srgbClr val="ECE6E1"/>
                </a:solidFill>
                <a:latin typeface="Arial"/>
                <a:cs typeface="Arial"/>
              </a:rPr>
              <a:t>TO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80">
                <a:solidFill>
                  <a:srgbClr val="ECE6E1"/>
                </a:solidFill>
                <a:latin typeface="Arial"/>
                <a:cs typeface="Arial"/>
              </a:rPr>
              <a:t>THE</a:t>
            </a:r>
            <a:r>
              <a:rPr dirty="0" sz="3000" spc="-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65">
                <a:solidFill>
                  <a:srgbClr val="ECE6E1"/>
                </a:solidFill>
                <a:latin typeface="Arial"/>
                <a:cs typeface="Arial"/>
              </a:rPr>
              <a:t>CART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595">
                <a:solidFill>
                  <a:srgbClr val="ECE6E1"/>
                </a:solidFill>
                <a:latin typeface="Arial"/>
                <a:cs typeface="Arial"/>
              </a:rPr>
              <a:t>AND  </a:t>
            </a:r>
            <a:r>
              <a:rPr dirty="0" sz="3000" spc="540">
                <a:solidFill>
                  <a:srgbClr val="ECE6E1"/>
                </a:solidFill>
                <a:latin typeface="Arial"/>
                <a:cs typeface="Arial"/>
              </a:rPr>
              <a:t>AUTOMATICALLY </a:t>
            </a:r>
            <a:r>
              <a:rPr dirty="0" sz="3000" spc="445">
                <a:solidFill>
                  <a:srgbClr val="ECE6E1"/>
                </a:solidFill>
                <a:latin typeface="Arial"/>
                <a:cs typeface="Arial"/>
              </a:rPr>
              <a:t>DISPLAY </a:t>
            </a:r>
            <a:r>
              <a:rPr dirty="0" sz="3000" spc="480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3000" spc="600">
                <a:solidFill>
                  <a:srgbClr val="ECE6E1"/>
                </a:solidFill>
                <a:latin typeface="Arial"/>
                <a:cs typeface="Arial"/>
              </a:rPr>
              <a:t>AMOUNT </a:t>
            </a:r>
            <a:r>
              <a:rPr dirty="0" sz="3000" spc="490">
                <a:solidFill>
                  <a:srgbClr val="ECE6E1"/>
                </a:solidFill>
                <a:latin typeface="Arial"/>
                <a:cs typeface="Arial"/>
              </a:rPr>
              <a:t>TO </a:t>
            </a:r>
            <a:r>
              <a:rPr dirty="0" sz="3000" spc="380">
                <a:solidFill>
                  <a:srgbClr val="ECE6E1"/>
                </a:solidFill>
                <a:latin typeface="Arial"/>
                <a:cs typeface="Arial"/>
              </a:rPr>
              <a:t>BE  </a:t>
            </a:r>
            <a:r>
              <a:rPr dirty="0" sz="3000" spc="445">
                <a:solidFill>
                  <a:srgbClr val="ECE6E1"/>
                </a:solidFill>
                <a:latin typeface="Arial"/>
                <a:cs typeface="Arial"/>
              </a:rPr>
              <a:t>PAID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09">
                <a:solidFill>
                  <a:srgbClr val="ECE6E1"/>
                </a:solidFill>
                <a:latin typeface="Arial"/>
                <a:cs typeface="Arial"/>
              </a:rPr>
              <a:t>BY</a:t>
            </a:r>
            <a:r>
              <a:rPr dirty="0" sz="3000" spc="-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80">
                <a:solidFill>
                  <a:srgbClr val="ECE6E1"/>
                </a:solidFill>
                <a:latin typeface="Arial"/>
                <a:cs typeface="Arial"/>
              </a:rPr>
              <a:t>THE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75">
                <a:solidFill>
                  <a:srgbClr val="ECE6E1"/>
                </a:solidFill>
                <a:latin typeface="Arial"/>
                <a:cs typeface="Arial"/>
              </a:rPr>
              <a:t>CUSTOMER</a:t>
            </a:r>
            <a:r>
              <a:rPr dirty="0" sz="3000" spc="-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595">
                <a:solidFill>
                  <a:srgbClr val="ECE6E1"/>
                </a:solidFill>
                <a:latin typeface="Arial"/>
                <a:cs typeface="Arial"/>
              </a:rPr>
              <a:t>ON</a:t>
            </a:r>
            <a:r>
              <a:rPr dirty="0" sz="3000" spc="-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605">
                <a:solidFill>
                  <a:srgbClr val="ECE6E1"/>
                </a:solidFill>
                <a:latin typeface="Arial"/>
                <a:cs typeface="Arial"/>
              </a:rPr>
              <a:t>AN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555">
                <a:solidFill>
                  <a:srgbClr val="ECE6E1"/>
                </a:solidFill>
                <a:latin typeface="Arial"/>
                <a:cs typeface="Arial"/>
              </a:rPr>
              <a:t>LCD</a:t>
            </a:r>
            <a:r>
              <a:rPr dirty="0" sz="3000" spc="-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375">
                <a:solidFill>
                  <a:srgbClr val="ECE6E1"/>
                </a:solidFill>
                <a:latin typeface="Arial"/>
                <a:cs typeface="Arial"/>
              </a:rPr>
              <a:t>SCREEN.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F49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8134076" cy="101342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556916" y="1686950"/>
            <a:ext cx="4731385" cy="8600440"/>
          </a:xfrm>
          <a:custGeom>
            <a:avLst/>
            <a:gdLst/>
            <a:ahLst/>
            <a:cxnLst/>
            <a:rect l="l" t="t" r="r" b="b"/>
            <a:pathLst>
              <a:path w="4731384" h="8600440">
                <a:moveTo>
                  <a:pt x="4731084" y="8600049"/>
                </a:moveTo>
                <a:lnTo>
                  <a:pt x="0" y="8600049"/>
                </a:lnTo>
                <a:lnTo>
                  <a:pt x="4731084" y="0"/>
                </a:lnTo>
                <a:lnTo>
                  <a:pt x="4731084" y="8600049"/>
                </a:lnTo>
                <a:close/>
              </a:path>
            </a:pathLst>
          </a:custGeom>
          <a:solidFill>
            <a:srgbClr val="ECE6E1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153197" y="0"/>
            <a:ext cx="5135245" cy="7868284"/>
          </a:xfrm>
          <a:custGeom>
            <a:avLst/>
            <a:gdLst/>
            <a:ahLst/>
            <a:cxnLst/>
            <a:rect l="l" t="t" r="r" b="b"/>
            <a:pathLst>
              <a:path w="5135244" h="7868284">
                <a:moveTo>
                  <a:pt x="5134802" y="7868044"/>
                </a:moveTo>
                <a:lnTo>
                  <a:pt x="0" y="0"/>
                </a:lnTo>
                <a:lnTo>
                  <a:pt x="5134802" y="0"/>
                </a:lnTo>
                <a:lnTo>
                  <a:pt x="5134802" y="7868044"/>
                </a:lnTo>
                <a:close/>
              </a:path>
            </a:pathLst>
          </a:custGeom>
          <a:solidFill>
            <a:srgbClr val="1F20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15603" y="508685"/>
            <a:ext cx="13627735" cy="8940800"/>
          </a:xfrm>
          <a:prstGeom prst="rect">
            <a:avLst/>
          </a:prstGeom>
        </p:spPr>
        <p:txBody>
          <a:bodyPr wrap="square" lIns="0" tIns="2482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55"/>
              </a:spcBef>
            </a:pPr>
            <a:r>
              <a:rPr dirty="0" sz="2950" spc="285">
                <a:latin typeface="Arial"/>
                <a:cs typeface="Arial"/>
              </a:rPr>
              <a:t>BRIEF</a:t>
            </a:r>
            <a:r>
              <a:rPr dirty="0" sz="2950" spc="-130">
                <a:latin typeface="Arial"/>
                <a:cs typeface="Arial"/>
              </a:rPr>
              <a:t> </a:t>
            </a:r>
            <a:r>
              <a:rPr dirty="0" sz="2950" spc="400">
                <a:latin typeface="Arial"/>
                <a:cs typeface="Arial"/>
              </a:rPr>
              <a:t>DETAIL</a:t>
            </a:r>
            <a:r>
              <a:rPr dirty="0" sz="2950" spc="-125">
                <a:latin typeface="Arial"/>
                <a:cs typeface="Arial"/>
              </a:rPr>
              <a:t> </a:t>
            </a:r>
            <a:r>
              <a:rPr dirty="0" sz="2950" spc="395">
                <a:latin typeface="Arial"/>
                <a:cs typeface="Arial"/>
              </a:rPr>
              <a:t>OF</a:t>
            </a:r>
            <a:r>
              <a:rPr dirty="0" sz="2950" spc="-125">
                <a:latin typeface="Arial"/>
                <a:cs typeface="Arial"/>
              </a:rPr>
              <a:t> </a:t>
            </a:r>
            <a:r>
              <a:rPr dirty="0" sz="2950" spc="375">
                <a:latin typeface="Arial"/>
                <a:cs typeface="Arial"/>
              </a:rPr>
              <a:t>SOLUTION:</a:t>
            </a:r>
            <a:endParaRPr sz="2950">
              <a:latin typeface="Arial"/>
              <a:cs typeface="Arial"/>
            </a:endParaRPr>
          </a:p>
          <a:p>
            <a:pPr marL="12700" marR="5080">
              <a:lnSpc>
                <a:spcPct val="152500"/>
              </a:lnSpc>
            </a:pPr>
            <a:r>
              <a:rPr dirty="0" sz="2950" spc="415">
                <a:solidFill>
                  <a:srgbClr val="ECE6E1"/>
                </a:solidFill>
                <a:latin typeface="Arial"/>
                <a:cs typeface="Arial"/>
              </a:rPr>
              <a:t>IN </a:t>
            </a:r>
            <a:r>
              <a:rPr dirty="0" sz="2950" spc="365">
                <a:solidFill>
                  <a:srgbClr val="ECE6E1"/>
                </a:solidFill>
                <a:latin typeface="Arial"/>
                <a:cs typeface="Arial"/>
              </a:rPr>
              <a:t>THIS </a:t>
            </a:r>
            <a:r>
              <a:rPr dirty="0" sz="2950" spc="395">
                <a:solidFill>
                  <a:srgbClr val="ECE6E1"/>
                </a:solidFill>
                <a:latin typeface="Arial"/>
                <a:cs typeface="Arial"/>
              </a:rPr>
              <a:t>PROJECT </a:t>
            </a:r>
            <a:r>
              <a:rPr dirty="0" sz="2950" spc="505">
                <a:solidFill>
                  <a:srgbClr val="ECE6E1"/>
                </a:solidFill>
                <a:latin typeface="Arial"/>
                <a:cs typeface="Arial"/>
              </a:rPr>
              <a:t>WE </a:t>
            </a:r>
            <a:r>
              <a:rPr dirty="0" sz="2950" spc="515">
                <a:solidFill>
                  <a:srgbClr val="ECE6E1"/>
                </a:solidFill>
                <a:latin typeface="Arial"/>
                <a:cs typeface="Arial"/>
              </a:rPr>
              <a:t>WILL </a:t>
            </a:r>
            <a:r>
              <a:rPr dirty="0" sz="2950" spc="320">
                <a:solidFill>
                  <a:srgbClr val="ECE6E1"/>
                </a:solidFill>
                <a:latin typeface="Arial"/>
                <a:cs typeface="Arial"/>
              </a:rPr>
              <a:t>BE </a:t>
            </a:r>
            <a:r>
              <a:rPr dirty="0" sz="2950" spc="350">
                <a:solidFill>
                  <a:srgbClr val="ECE6E1"/>
                </a:solidFill>
                <a:latin typeface="Arial"/>
                <a:cs typeface="Arial"/>
              </a:rPr>
              <a:t>KEEPING </a:t>
            </a:r>
            <a:r>
              <a:rPr dirty="0" sz="2950" spc="465">
                <a:solidFill>
                  <a:srgbClr val="ECE6E1"/>
                </a:solidFill>
                <a:latin typeface="Arial"/>
                <a:cs typeface="Arial"/>
              </a:rPr>
              <a:t>A </a:t>
            </a:r>
            <a:r>
              <a:rPr dirty="0" sz="2950" spc="415">
                <a:solidFill>
                  <a:srgbClr val="ECE6E1"/>
                </a:solidFill>
                <a:latin typeface="Arial"/>
                <a:cs typeface="Arial"/>
              </a:rPr>
              <a:t>TRACK </a:t>
            </a:r>
            <a:r>
              <a:rPr dirty="0" sz="2950" spc="395">
                <a:solidFill>
                  <a:srgbClr val="ECE6E1"/>
                </a:solidFill>
                <a:latin typeface="Arial"/>
                <a:cs typeface="Arial"/>
              </a:rPr>
              <a:t>OF </a:t>
            </a:r>
            <a:r>
              <a:rPr dirty="0" sz="2950" spc="420">
                <a:solidFill>
                  <a:srgbClr val="ECE6E1"/>
                </a:solidFill>
                <a:latin typeface="Arial"/>
                <a:cs typeface="Arial"/>
              </a:rPr>
              <a:t>THE  </a:t>
            </a:r>
            <a:r>
              <a:rPr dirty="0" sz="2950" spc="380">
                <a:solidFill>
                  <a:srgbClr val="ECE6E1"/>
                </a:solidFill>
                <a:latin typeface="Arial"/>
                <a:cs typeface="Arial"/>
              </a:rPr>
              <a:t>ITEMS </a:t>
            </a:r>
            <a:r>
              <a:rPr dirty="0" sz="2950" spc="415">
                <a:solidFill>
                  <a:srgbClr val="ECE6E1"/>
                </a:solidFill>
                <a:latin typeface="Arial"/>
                <a:cs typeface="Arial"/>
              </a:rPr>
              <a:t>IN </a:t>
            </a:r>
            <a:r>
              <a:rPr dirty="0" sz="2950" spc="420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2950" spc="325">
                <a:solidFill>
                  <a:srgbClr val="ECE6E1"/>
                </a:solidFill>
                <a:latin typeface="Arial"/>
                <a:cs typeface="Arial"/>
              </a:rPr>
              <a:t>SHELVES. </a:t>
            </a:r>
            <a:r>
              <a:rPr dirty="0" sz="2950" spc="365">
                <a:solidFill>
                  <a:srgbClr val="ECE6E1"/>
                </a:solidFill>
                <a:latin typeface="Arial"/>
                <a:cs typeface="Arial"/>
              </a:rPr>
              <a:t>THIS </a:t>
            </a:r>
            <a:r>
              <a:rPr dirty="0" sz="2950" spc="450">
                <a:solidFill>
                  <a:srgbClr val="ECE6E1"/>
                </a:solidFill>
                <a:latin typeface="Arial"/>
                <a:cs typeface="Arial"/>
              </a:rPr>
              <a:t>ACT </a:t>
            </a:r>
            <a:r>
              <a:rPr dirty="0" sz="2950" spc="530">
                <a:solidFill>
                  <a:srgbClr val="ECE6E1"/>
                </a:solidFill>
                <a:latin typeface="Arial"/>
                <a:cs typeface="Arial"/>
              </a:rPr>
              <a:t>WOULD </a:t>
            </a:r>
            <a:r>
              <a:rPr dirty="0" sz="2950" spc="320">
                <a:solidFill>
                  <a:srgbClr val="ECE6E1"/>
                </a:solidFill>
                <a:latin typeface="Arial"/>
                <a:cs typeface="Arial"/>
              </a:rPr>
              <a:t>ENSURE </a:t>
            </a:r>
            <a:r>
              <a:rPr dirty="0" sz="2950" spc="480">
                <a:solidFill>
                  <a:srgbClr val="ECE6E1"/>
                </a:solidFill>
                <a:latin typeface="Arial"/>
                <a:cs typeface="Arial"/>
              </a:rPr>
              <a:t>THAT  NONE </a:t>
            </a:r>
            <a:r>
              <a:rPr dirty="0" sz="2950" spc="395">
                <a:solidFill>
                  <a:srgbClr val="ECE6E1"/>
                </a:solidFill>
                <a:latin typeface="Arial"/>
                <a:cs typeface="Arial"/>
              </a:rPr>
              <a:t>OF </a:t>
            </a:r>
            <a:r>
              <a:rPr dirty="0" sz="2950" spc="420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2950" spc="380">
                <a:solidFill>
                  <a:srgbClr val="ECE6E1"/>
                </a:solidFill>
                <a:latin typeface="Arial"/>
                <a:cs typeface="Arial"/>
              </a:rPr>
              <a:t>ITEMS </a:t>
            </a:r>
            <a:r>
              <a:rPr dirty="0" sz="2950" spc="315">
                <a:solidFill>
                  <a:srgbClr val="ECE6E1"/>
                </a:solidFill>
                <a:latin typeface="Arial"/>
                <a:cs typeface="Arial"/>
              </a:rPr>
              <a:t>GETS </a:t>
            </a:r>
            <a:r>
              <a:rPr dirty="0" sz="2950" spc="409">
                <a:solidFill>
                  <a:srgbClr val="ECE6E1"/>
                </a:solidFill>
                <a:latin typeface="Arial"/>
                <a:cs typeface="Arial"/>
              </a:rPr>
              <a:t>MISPLACED </a:t>
            </a:r>
            <a:r>
              <a:rPr dirty="0" sz="2950" spc="520">
                <a:solidFill>
                  <a:srgbClr val="ECE6E1"/>
                </a:solidFill>
                <a:latin typeface="Arial"/>
                <a:cs typeface="Arial"/>
              </a:rPr>
              <a:t>AND </a:t>
            </a:r>
            <a:r>
              <a:rPr dirty="0" sz="2950" spc="480">
                <a:solidFill>
                  <a:srgbClr val="ECE6E1"/>
                </a:solidFill>
                <a:latin typeface="Arial"/>
                <a:cs typeface="Arial"/>
              </a:rPr>
              <a:t>THAT </a:t>
            </a:r>
            <a:r>
              <a:rPr dirty="0" sz="2950" spc="420">
                <a:solidFill>
                  <a:srgbClr val="ECE6E1"/>
                </a:solidFill>
                <a:latin typeface="Arial"/>
                <a:cs typeface="Arial"/>
              </a:rPr>
              <a:t>THE  </a:t>
            </a:r>
            <a:r>
              <a:rPr dirty="0" sz="2950" spc="440">
                <a:solidFill>
                  <a:srgbClr val="ECE6E1"/>
                </a:solidFill>
                <a:latin typeface="Arial"/>
                <a:cs typeface="Arial"/>
              </a:rPr>
              <a:t>NUMBER </a:t>
            </a:r>
            <a:r>
              <a:rPr dirty="0" sz="2950" spc="395">
                <a:solidFill>
                  <a:srgbClr val="ECE6E1"/>
                </a:solidFill>
                <a:latin typeface="Arial"/>
                <a:cs typeface="Arial"/>
              </a:rPr>
              <a:t>OF </a:t>
            </a:r>
            <a:r>
              <a:rPr dirty="0" sz="2950" spc="380">
                <a:solidFill>
                  <a:srgbClr val="ECE6E1"/>
                </a:solidFill>
                <a:latin typeface="Arial"/>
                <a:cs typeface="Arial"/>
              </a:rPr>
              <a:t>ITEMS </a:t>
            </a:r>
            <a:r>
              <a:rPr dirty="0" sz="2950" spc="365">
                <a:solidFill>
                  <a:srgbClr val="ECE6E1"/>
                </a:solidFill>
                <a:latin typeface="Arial"/>
                <a:cs typeface="Arial"/>
              </a:rPr>
              <a:t>BEING </a:t>
            </a:r>
            <a:r>
              <a:rPr dirty="0" sz="2950" spc="420">
                <a:solidFill>
                  <a:srgbClr val="ECE6E1"/>
                </a:solidFill>
                <a:latin typeface="Arial"/>
                <a:cs typeface="Arial"/>
              </a:rPr>
              <a:t>REMOVED </a:t>
            </a:r>
            <a:r>
              <a:rPr dirty="0" sz="2950" spc="445">
                <a:solidFill>
                  <a:srgbClr val="ECE6E1"/>
                </a:solidFill>
                <a:latin typeface="Arial"/>
                <a:cs typeface="Arial"/>
              </a:rPr>
              <a:t>FROM </a:t>
            </a:r>
            <a:r>
              <a:rPr dirty="0" sz="2950" spc="420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2950" spc="365">
                <a:solidFill>
                  <a:srgbClr val="ECE6E1"/>
                </a:solidFill>
                <a:latin typeface="Arial"/>
                <a:cs typeface="Arial"/>
              </a:rPr>
              <a:t>SHELVES  </a:t>
            </a:r>
            <a:r>
              <a:rPr dirty="0" sz="2950" spc="530">
                <a:solidFill>
                  <a:srgbClr val="ECE6E1"/>
                </a:solidFill>
                <a:latin typeface="Arial"/>
                <a:cs typeface="Arial"/>
              </a:rPr>
              <a:t>WOULD</a:t>
            </a:r>
            <a:r>
              <a:rPr dirty="0" sz="2950" spc="-13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320">
                <a:solidFill>
                  <a:srgbClr val="ECE6E1"/>
                </a:solidFill>
                <a:latin typeface="Arial"/>
                <a:cs typeface="Arial"/>
              </a:rPr>
              <a:t>BE</a:t>
            </a:r>
            <a:r>
              <a:rPr dirty="0" sz="2950" spc="-12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420">
                <a:solidFill>
                  <a:srgbClr val="ECE6E1"/>
                </a:solidFill>
                <a:latin typeface="Arial"/>
                <a:cs typeface="Arial"/>
              </a:rPr>
              <a:t>EQUAL</a:t>
            </a:r>
            <a:r>
              <a:rPr dirty="0" sz="2950" spc="-12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450">
                <a:solidFill>
                  <a:srgbClr val="ECE6E1"/>
                </a:solidFill>
                <a:latin typeface="Arial"/>
                <a:cs typeface="Arial"/>
              </a:rPr>
              <a:t>TO</a:t>
            </a:r>
            <a:r>
              <a:rPr dirty="0" sz="2950" spc="-13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420">
                <a:solidFill>
                  <a:srgbClr val="ECE6E1"/>
                </a:solidFill>
                <a:latin typeface="Arial"/>
                <a:cs typeface="Arial"/>
              </a:rPr>
              <a:t>THE</a:t>
            </a:r>
            <a:r>
              <a:rPr dirty="0" sz="2950" spc="-12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440">
                <a:solidFill>
                  <a:srgbClr val="ECE6E1"/>
                </a:solidFill>
                <a:latin typeface="Arial"/>
                <a:cs typeface="Arial"/>
              </a:rPr>
              <a:t>NUMBER</a:t>
            </a:r>
            <a:r>
              <a:rPr dirty="0" sz="2950" spc="-12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395">
                <a:solidFill>
                  <a:srgbClr val="ECE6E1"/>
                </a:solidFill>
                <a:latin typeface="Arial"/>
                <a:cs typeface="Arial"/>
              </a:rPr>
              <a:t>OF</a:t>
            </a:r>
            <a:r>
              <a:rPr dirty="0" sz="2950" spc="-13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380">
                <a:solidFill>
                  <a:srgbClr val="ECE6E1"/>
                </a:solidFill>
                <a:latin typeface="Arial"/>
                <a:cs typeface="Arial"/>
              </a:rPr>
              <a:t>ITEMS</a:t>
            </a:r>
            <a:r>
              <a:rPr dirty="0" sz="2950" spc="-12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440">
                <a:solidFill>
                  <a:srgbClr val="ECE6E1"/>
                </a:solidFill>
                <a:latin typeface="Arial"/>
                <a:cs typeface="Arial"/>
              </a:rPr>
              <a:t>ADDED</a:t>
            </a:r>
            <a:r>
              <a:rPr dirty="0" sz="2950" spc="-12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450">
                <a:solidFill>
                  <a:srgbClr val="ECE6E1"/>
                </a:solidFill>
                <a:latin typeface="Arial"/>
                <a:cs typeface="Arial"/>
              </a:rPr>
              <a:t>TO</a:t>
            </a:r>
            <a:r>
              <a:rPr dirty="0" sz="2950" spc="-12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420">
                <a:solidFill>
                  <a:srgbClr val="ECE6E1"/>
                </a:solidFill>
                <a:latin typeface="Arial"/>
                <a:cs typeface="Arial"/>
              </a:rPr>
              <a:t>THE  </a:t>
            </a:r>
            <a:r>
              <a:rPr dirty="0" sz="2950" spc="345">
                <a:solidFill>
                  <a:srgbClr val="ECE6E1"/>
                </a:solidFill>
                <a:latin typeface="Arial"/>
                <a:cs typeface="Arial"/>
              </a:rPr>
              <a:t>CART.THIS </a:t>
            </a:r>
            <a:r>
              <a:rPr dirty="0" sz="2950" spc="530">
                <a:solidFill>
                  <a:srgbClr val="ECE6E1"/>
                </a:solidFill>
                <a:latin typeface="Arial"/>
                <a:cs typeface="Arial"/>
              </a:rPr>
              <a:t>WOULD </a:t>
            </a:r>
            <a:r>
              <a:rPr dirty="0" sz="2950" spc="320">
                <a:solidFill>
                  <a:srgbClr val="ECE6E1"/>
                </a:solidFill>
                <a:latin typeface="Arial"/>
                <a:cs typeface="Arial"/>
              </a:rPr>
              <a:t>BE </a:t>
            </a:r>
            <a:r>
              <a:rPr dirty="0" sz="2950" spc="420">
                <a:solidFill>
                  <a:srgbClr val="ECE6E1"/>
                </a:solidFill>
                <a:latin typeface="Arial"/>
                <a:cs typeface="Arial"/>
              </a:rPr>
              <a:t>ALSO </a:t>
            </a:r>
            <a:r>
              <a:rPr dirty="0" sz="2950" spc="355">
                <a:solidFill>
                  <a:srgbClr val="ECE6E1"/>
                </a:solidFill>
                <a:latin typeface="Arial"/>
                <a:cs typeface="Arial"/>
              </a:rPr>
              <a:t>USEFUL </a:t>
            </a:r>
            <a:r>
              <a:rPr dirty="0" sz="2950" spc="340">
                <a:solidFill>
                  <a:srgbClr val="ECE6E1"/>
                </a:solidFill>
                <a:latin typeface="Arial"/>
                <a:cs typeface="Arial"/>
              </a:rPr>
              <a:t>AS </a:t>
            </a:r>
            <a:r>
              <a:rPr dirty="0" sz="2950" spc="335">
                <a:solidFill>
                  <a:srgbClr val="ECE6E1"/>
                </a:solidFill>
                <a:latin typeface="Arial"/>
                <a:cs typeface="Arial"/>
              </a:rPr>
              <a:t>IT </a:t>
            </a:r>
            <a:r>
              <a:rPr dirty="0" sz="2950" spc="530">
                <a:solidFill>
                  <a:srgbClr val="ECE6E1"/>
                </a:solidFill>
                <a:latin typeface="Arial"/>
                <a:cs typeface="Arial"/>
              </a:rPr>
              <a:t>WOULD </a:t>
            </a:r>
            <a:r>
              <a:rPr dirty="0" sz="2950" spc="390">
                <a:solidFill>
                  <a:srgbClr val="ECE6E1"/>
                </a:solidFill>
                <a:latin typeface="Arial"/>
                <a:cs typeface="Arial"/>
              </a:rPr>
              <a:t>SEND </a:t>
            </a:r>
            <a:r>
              <a:rPr dirty="0" sz="2950" spc="465">
                <a:solidFill>
                  <a:srgbClr val="ECE6E1"/>
                </a:solidFill>
                <a:latin typeface="Arial"/>
                <a:cs typeface="Arial"/>
              </a:rPr>
              <a:t>A  </a:t>
            </a:r>
            <a:r>
              <a:rPr dirty="0" sz="2950" spc="405">
                <a:solidFill>
                  <a:srgbClr val="ECE6E1"/>
                </a:solidFill>
                <a:latin typeface="Arial"/>
                <a:cs typeface="Arial"/>
              </a:rPr>
              <a:t>PROMPT </a:t>
            </a:r>
            <a:r>
              <a:rPr dirty="0" sz="2950" spc="450">
                <a:solidFill>
                  <a:srgbClr val="ECE6E1"/>
                </a:solidFill>
                <a:latin typeface="Arial"/>
                <a:cs typeface="Arial"/>
              </a:rPr>
              <a:t>TO </a:t>
            </a:r>
            <a:r>
              <a:rPr dirty="0" sz="2950" spc="420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2950" spc="315">
                <a:solidFill>
                  <a:srgbClr val="ECE6E1"/>
                </a:solidFill>
                <a:latin typeface="Arial"/>
                <a:cs typeface="Arial"/>
              </a:rPr>
              <a:t>RETAILERS </a:t>
            </a:r>
            <a:r>
              <a:rPr dirty="0" sz="2950" spc="440">
                <a:solidFill>
                  <a:srgbClr val="ECE6E1"/>
                </a:solidFill>
                <a:latin typeface="Arial"/>
                <a:cs typeface="Arial"/>
              </a:rPr>
              <a:t>ONCE </a:t>
            </a:r>
            <a:r>
              <a:rPr dirty="0" sz="2950" spc="420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2950" spc="415">
                <a:solidFill>
                  <a:srgbClr val="ECE6E1"/>
                </a:solidFill>
                <a:latin typeface="Arial"/>
                <a:cs typeface="Arial"/>
              </a:rPr>
              <a:t>QUANTITY </a:t>
            </a:r>
            <a:r>
              <a:rPr dirty="0" sz="2950" spc="395">
                <a:solidFill>
                  <a:srgbClr val="ECE6E1"/>
                </a:solidFill>
                <a:latin typeface="Arial"/>
                <a:cs typeface="Arial"/>
              </a:rPr>
              <a:t>OF </a:t>
            </a:r>
            <a:r>
              <a:rPr dirty="0" sz="2950" spc="450">
                <a:solidFill>
                  <a:srgbClr val="ECE6E1"/>
                </a:solidFill>
                <a:latin typeface="Arial"/>
                <a:cs typeface="Arial"/>
              </a:rPr>
              <a:t>ANY  </a:t>
            </a:r>
            <a:r>
              <a:rPr dirty="0" sz="2950" spc="420">
                <a:solidFill>
                  <a:srgbClr val="ECE6E1"/>
                </a:solidFill>
                <a:latin typeface="Arial"/>
                <a:cs typeface="Arial"/>
              </a:rPr>
              <a:t>ITEM </a:t>
            </a:r>
            <a:r>
              <a:rPr dirty="0" sz="2950" spc="225">
                <a:solidFill>
                  <a:srgbClr val="ECE6E1"/>
                </a:solidFill>
                <a:latin typeface="Arial"/>
                <a:cs typeface="Arial"/>
              </a:rPr>
              <a:t>IS </a:t>
            </a:r>
            <a:r>
              <a:rPr dirty="0" sz="2950" spc="365">
                <a:solidFill>
                  <a:srgbClr val="ECE6E1"/>
                </a:solidFill>
                <a:latin typeface="Arial"/>
                <a:cs typeface="Arial"/>
              </a:rPr>
              <a:t>REDUCED </a:t>
            </a:r>
            <a:r>
              <a:rPr dirty="0" sz="2950" spc="520">
                <a:solidFill>
                  <a:srgbClr val="ECE6E1"/>
                </a:solidFill>
                <a:latin typeface="Arial"/>
                <a:cs typeface="Arial"/>
              </a:rPr>
              <a:t>AND </a:t>
            </a:r>
            <a:r>
              <a:rPr dirty="0" sz="2950" spc="365">
                <a:solidFill>
                  <a:srgbClr val="ECE6E1"/>
                </a:solidFill>
                <a:latin typeface="Arial"/>
                <a:cs typeface="Arial"/>
              </a:rPr>
              <a:t>NEEDS </a:t>
            </a:r>
            <a:r>
              <a:rPr dirty="0" sz="2950" spc="450">
                <a:solidFill>
                  <a:srgbClr val="ECE6E1"/>
                </a:solidFill>
                <a:latin typeface="Arial"/>
                <a:cs typeface="Arial"/>
              </a:rPr>
              <a:t>TO </a:t>
            </a:r>
            <a:r>
              <a:rPr dirty="0" sz="2950" spc="320">
                <a:solidFill>
                  <a:srgbClr val="ECE6E1"/>
                </a:solidFill>
                <a:latin typeface="Arial"/>
                <a:cs typeface="Arial"/>
              </a:rPr>
              <a:t>BE </a:t>
            </a:r>
            <a:r>
              <a:rPr dirty="0" sz="2950" spc="360">
                <a:solidFill>
                  <a:srgbClr val="ECE6E1"/>
                </a:solidFill>
                <a:latin typeface="Arial"/>
                <a:cs typeface="Arial"/>
              </a:rPr>
              <a:t>RESTOCKED.WE </a:t>
            </a:r>
            <a:r>
              <a:rPr dirty="0" sz="2950" spc="310">
                <a:solidFill>
                  <a:srgbClr val="ECE6E1"/>
                </a:solidFill>
                <a:latin typeface="Arial"/>
                <a:cs typeface="Arial"/>
              </a:rPr>
              <a:t>ARE  </a:t>
            </a:r>
            <a:r>
              <a:rPr dirty="0" sz="2950" spc="420">
                <a:solidFill>
                  <a:srgbClr val="ECE6E1"/>
                </a:solidFill>
                <a:latin typeface="Arial"/>
                <a:cs typeface="Arial"/>
              </a:rPr>
              <a:t>ALSO</a:t>
            </a:r>
            <a:r>
              <a:rPr dirty="0" sz="2950" spc="-12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370">
                <a:solidFill>
                  <a:srgbClr val="ECE6E1"/>
                </a:solidFill>
                <a:latin typeface="Arial"/>
                <a:cs typeface="Arial"/>
              </a:rPr>
              <a:t>DESIGNING</a:t>
            </a:r>
            <a:r>
              <a:rPr dirty="0" sz="2950" spc="-12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465">
                <a:solidFill>
                  <a:srgbClr val="ECE6E1"/>
                </a:solidFill>
                <a:latin typeface="Arial"/>
                <a:cs typeface="Arial"/>
              </a:rPr>
              <a:t>A</a:t>
            </a:r>
            <a:r>
              <a:rPr dirty="0" sz="29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420">
                <a:solidFill>
                  <a:srgbClr val="ECE6E1"/>
                </a:solidFill>
                <a:latin typeface="Arial"/>
                <a:cs typeface="Arial"/>
              </a:rPr>
              <a:t>SMART</a:t>
            </a:r>
            <a:r>
              <a:rPr dirty="0" sz="2950" spc="-12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395">
                <a:solidFill>
                  <a:srgbClr val="ECE6E1"/>
                </a:solidFill>
                <a:latin typeface="Arial"/>
                <a:cs typeface="Arial"/>
              </a:rPr>
              <a:t>CART</a:t>
            </a:r>
            <a:r>
              <a:rPr dirty="0" sz="29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520">
                <a:solidFill>
                  <a:srgbClr val="ECE6E1"/>
                </a:solidFill>
                <a:latin typeface="Arial"/>
                <a:cs typeface="Arial"/>
              </a:rPr>
              <a:t>WHICH</a:t>
            </a:r>
            <a:r>
              <a:rPr dirty="0" sz="2950" spc="-12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530">
                <a:solidFill>
                  <a:srgbClr val="ECE6E1"/>
                </a:solidFill>
                <a:latin typeface="Arial"/>
                <a:cs typeface="Arial"/>
              </a:rPr>
              <a:t>WOULD</a:t>
            </a:r>
            <a:r>
              <a:rPr dirty="0" sz="2950" spc="-1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385">
                <a:solidFill>
                  <a:srgbClr val="ECE6E1"/>
                </a:solidFill>
                <a:latin typeface="Arial"/>
                <a:cs typeface="Arial"/>
              </a:rPr>
              <a:t>DETECT</a:t>
            </a:r>
            <a:r>
              <a:rPr dirty="0" sz="2950" spc="-12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420">
                <a:solidFill>
                  <a:srgbClr val="ECE6E1"/>
                </a:solidFill>
                <a:latin typeface="Arial"/>
                <a:cs typeface="Arial"/>
              </a:rPr>
              <a:t>THE  ITEM </a:t>
            </a:r>
            <a:r>
              <a:rPr dirty="0" sz="2950" spc="365">
                <a:solidFill>
                  <a:srgbClr val="ECE6E1"/>
                </a:solidFill>
                <a:latin typeface="Arial"/>
                <a:cs typeface="Arial"/>
              </a:rPr>
              <a:t>BEING </a:t>
            </a:r>
            <a:r>
              <a:rPr dirty="0" sz="2950" spc="440">
                <a:solidFill>
                  <a:srgbClr val="ECE6E1"/>
                </a:solidFill>
                <a:latin typeface="Arial"/>
                <a:cs typeface="Arial"/>
              </a:rPr>
              <a:t>ADDED </a:t>
            </a:r>
            <a:r>
              <a:rPr dirty="0" sz="2950" spc="450">
                <a:solidFill>
                  <a:srgbClr val="ECE6E1"/>
                </a:solidFill>
                <a:latin typeface="Arial"/>
                <a:cs typeface="Arial"/>
              </a:rPr>
              <a:t>TO </a:t>
            </a:r>
            <a:r>
              <a:rPr dirty="0" sz="2950" spc="335">
                <a:solidFill>
                  <a:srgbClr val="ECE6E1"/>
                </a:solidFill>
                <a:latin typeface="Arial"/>
                <a:cs typeface="Arial"/>
              </a:rPr>
              <a:t>IT </a:t>
            </a:r>
            <a:r>
              <a:rPr dirty="0" sz="2950" spc="520">
                <a:solidFill>
                  <a:srgbClr val="ECE6E1"/>
                </a:solidFill>
                <a:latin typeface="Arial"/>
                <a:cs typeface="Arial"/>
              </a:rPr>
              <a:t>AND </a:t>
            </a:r>
            <a:r>
              <a:rPr dirty="0" sz="2950" spc="455">
                <a:solidFill>
                  <a:srgbClr val="ECE6E1"/>
                </a:solidFill>
                <a:latin typeface="Arial"/>
                <a:cs typeface="Arial"/>
              </a:rPr>
              <a:t>AUTOMATICALLY </a:t>
            </a:r>
            <a:r>
              <a:rPr dirty="0" sz="2950" spc="355">
                <a:solidFill>
                  <a:srgbClr val="ECE6E1"/>
                </a:solidFill>
                <a:latin typeface="Arial"/>
                <a:cs typeface="Arial"/>
              </a:rPr>
              <a:t>PRINT </a:t>
            </a:r>
            <a:r>
              <a:rPr dirty="0" sz="2950" spc="420">
                <a:solidFill>
                  <a:srgbClr val="ECE6E1"/>
                </a:solidFill>
                <a:latin typeface="Arial"/>
                <a:cs typeface="Arial"/>
              </a:rPr>
              <a:t>THE  BILL </a:t>
            </a:r>
            <a:r>
              <a:rPr dirty="0" sz="2950" spc="530">
                <a:solidFill>
                  <a:srgbClr val="ECE6E1"/>
                </a:solidFill>
                <a:latin typeface="Arial"/>
                <a:cs typeface="Arial"/>
              </a:rPr>
              <a:t>ON </a:t>
            </a:r>
            <a:r>
              <a:rPr dirty="0" sz="2950" spc="420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2950" spc="495">
                <a:solidFill>
                  <a:srgbClr val="ECE6E1"/>
                </a:solidFill>
                <a:latin typeface="Arial"/>
                <a:cs typeface="Arial"/>
              </a:rPr>
              <a:t>LCD </a:t>
            </a:r>
            <a:r>
              <a:rPr dirty="0" sz="2950" spc="330">
                <a:solidFill>
                  <a:srgbClr val="ECE6E1"/>
                </a:solidFill>
                <a:latin typeface="Arial"/>
                <a:cs typeface="Arial"/>
              </a:rPr>
              <a:t>SCREEN </a:t>
            </a:r>
            <a:r>
              <a:rPr dirty="0" sz="2950" spc="445">
                <a:solidFill>
                  <a:srgbClr val="ECE6E1"/>
                </a:solidFill>
                <a:latin typeface="Arial"/>
                <a:cs typeface="Arial"/>
              </a:rPr>
              <a:t>CONNECTED </a:t>
            </a:r>
            <a:r>
              <a:rPr dirty="0" sz="2950" spc="450">
                <a:solidFill>
                  <a:srgbClr val="ECE6E1"/>
                </a:solidFill>
                <a:latin typeface="Arial"/>
                <a:cs typeface="Arial"/>
              </a:rPr>
              <a:t>TO </a:t>
            </a:r>
            <a:r>
              <a:rPr dirty="0" sz="2950" spc="240">
                <a:solidFill>
                  <a:srgbClr val="ECE6E1"/>
                </a:solidFill>
                <a:latin typeface="Arial"/>
                <a:cs typeface="Arial"/>
              </a:rPr>
              <a:t>IT, </a:t>
            </a:r>
            <a:r>
              <a:rPr dirty="0" sz="2950" spc="345">
                <a:solidFill>
                  <a:srgbClr val="ECE6E1"/>
                </a:solidFill>
                <a:latin typeface="Arial"/>
                <a:cs typeface="Arial"/>
              </a:rPr>
              <a:t>THEREBY  </a:t>
            </a:r>
            <a:r>
              <a:rPr dirty="0" sz="2950" spc="395">
                <a:solidFill>
                  <a:srgbClr val="ECE6E1"/>
                </a:solidFill>
                <a:latin typeface="Arial"/>
                <a:cs typeface="Arial"/>
              </a:rPr>
              <a:t>SAVING</a:t>
            </a:r>
            <a:r>
              <a:rPr dirty="0" sz="2950" spc="-13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420">
                <a:solidFill>
                  <a:srgbClr val="ECE6E1"/>
                </a:solidFill>
                <a:latin typeface="Arial"/>
                <a:cs typeface="Arial"/>
              </a:rPr>
              <a:t>THE</a:t>
            </a:r>
            <a:r>
              <a:rPr dirty="0" sz="2950" spc="-12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380">
                <a:solidFill>
                  <a:srgbClr val="ECE6E1"/>
                </a:solidFill>
                <a:latin typeface="Arial"/>
                <a:cs typeface="Arial"/>
              </a:rPr>
              <a:t>CUSTOMERS</a:t>
            </a:r>
            <a:r>
              <a:rPr dirty="0" sz="2950" spc="-12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445">
                <a:solidFill>
                  <a:srgbClr val="ECE6E1"/>
                </a:solidFill>
                <a:latin typeface="Arial"/>
                <a:cs typeface="Arial"/>
              </a:rPr>
              <a:t>FROM</a:t>
            </a:r>
            <a:r>
              <a:rPr dirty="0" sz="2950" spc="-12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2950" spc="290">
                <a:solidFill>
                  <a:srgbClr val="ECE6E1"/>
                </a:solidFill>
                <a:latin typeface="Arial"/>
                <a:cs typeface="Arial"/>
              </a:rPr>
              <a:t>QUEUES.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847802"/>
            <a:ext cx="4194175" cy="7439659"/>
          </a:xfrm>
          <a:custGeom>
            <a:avLst/>
            <a:gdLst/>
            <a:ahLst/>
            <a:cxnLst/>
            <a:rect l="l" t="t" r="r" b="b"/>
            <a:pathLst>
              <a:path w="4194175" h="7439659">
                <a:moveTo>
                  <a:pt x="1667775" y="2958522"/>
                </a:moveTo>
                <a:lnTo>
                  <a:pt x="4193611" y="7439197"/>
                </a:lnTo>
                <a:lnTo>
                  <a:pt x="0" y="7439197"/>
                </a:lnTo>
                <a:lnTo>
                  <a:pt x="0" y="0"/>
                </a:lnTo>
                <a:lnTo>
                  <a:pt x="1667775" y="2958522"/>
                </a:lnTo>
                <a:close/>
              </a:path>
            </a:pathLst>
          </a:custGeom>
          <a:solidFill>
            <a:srgbClr val="FF493A">
              <a:alpha val="8980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3975100" cy="6109335"/>
          </a:xfrm>
          <a:custGeom>
            <a:avLst/>
            <a:gdLst/>
            <a:ahLst/>
            <a:cxnLst/>
            <a:rect l="l" t="t" r="r" b="b"/>
            <a:pathLst>
              <a:path w="3975100" h="6109335">
                <a:moveTo>
                  <a:pt x="0" y="0"/>
                </a:moveTo>
                <a:lnTo>
                  <a:pt x="3974528" y="0"/>
                </a:lnTo>
                <a:lnTo>
                  <a:pt x="0" y="6108877"/>
                </a:lnTo>
                <a:lnTo>
                  <a:pt x="0" y="0"/>
                </a:lnTo>
                <a:close/>
              </a:path>
            </a:pathLst>
          </a:custGeom>
          <a:solidFill>
            <a:srgbClr val="ECE6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700020" marR="5080">
              <a:lnSpc>
                <a:spcPct val="109800"/>
              </a:lnSpc>
              <a:spcBef>
                <a:spcPts val="95"/>
              </a:spcBef>
            </a:pPr>
            <a:r>
              <a:rPr dirty="0" spc="395"/>
              <a:t>DESCRIPTION</a:t>
            </a:r>
            <a:r>
              <a:rPr dirty="0" spc="-165"/>
              <a:t> </a:t>
            </a:r>
            <a:r>
              <a:rPr dirty="0" spc="445"/>
              <a:t>OF</a:t>
            </a:r>
            <a:r>
              <a:rPr dirty="0" spc="-160"/>
              <a:t> </a:t>
            </a:r>
            <a:r>
              <a:rPr dirty="0" spc="434"/>
              <a:t>CONCEPTS</a:t>
            </a:r>
            <a:r>
              <a:rPr dirty="0" spc="-160"/>
              <a:t> </a:t>
            </a:r>
            <a:r>
              <a:rPr dirty="0" spc="390"/>
              <a:t>OR</a:t>
            </a:r>
            <a:r>
              <a:rPr dirty="0" spc="-160"/>
              <a:t> </a:t>
            </a:r>
            <a:r>
              <a:rPr dirty="0" spc="450"/>
              <a:t>APPROACH</a:t>
            </a:r>
            <a:r>
              <a:rPr dirty="0" spc="-160"/>
              <a:t> </a:t>
            </a:r>
            <a:r>
              <a:rPr dirty="0" spc="515"/>
              <a:t>INVOLVED</a:t>
            </a:r>
            <a:r>
              <a:rPr dirty="0" spc="-160"/>
              <a:t> </a:t>
            </a:r>
            <a:r>
              <a:rPr dirty="0" spc="480"/>
              <a:t>IN  </a:t>
            </a:r>
            <a:r>
              <a:rPr dirty="0" spc="459"/>
              <a:t>THE</a:t>
            </a:r>
            <a:r>
              <a:rPr dirty="0" spc="-165"/>
              <a:t> </a:t>
            </a:r>
            <a:r>
              <a:rPr dirty="0" spc="375"/>
              <a:t>PROPOSED</a:t>
            </a:r>
            <a:r>
              <a:rPr dirty="0" spc="-200"/>
              <a:t> </a:t>
            </a:r>
            <a:r>
              <a:rPr dirty="0" spc="425"/>
              <a:t>SOLUTION: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353435" marR="5080">
              <a:lnSpc>
                <a:spcPct val="109800"/>
              </a:lnSpc>
              <a:spcBef>
                <a:spcPts val="95"/>
              </a:spcBef>
              <a:tabLst>
                <a:tab pos="14483715" algn="l"/>
              </a:tabLst>
            </a:pPr>
            <a:r>
              <a:rPr dirty="0" spc="459"/>
              <a:t>THE</a:t>
            </a:r>
            <a:r>
              <a:rPr dirty="0" spc="-165"/>
              <a:t> </a:t>
            </a:r>
            <a:r>
              <a:rPr dirty="0" spc="450"/>
              <a:t>APPROACH</a:t>
            </a:r>
            <a:r>
              <a:rPr dirty="0" spc="-165"/>
              <a:t> </a:t>
            </a:r>
            <a:r>
              <a:rPr dirty="0" spc="570"/>
              <a:t>WE</a:t>
            </a:r>
            <a:r>
              <a:rPr dirty="0" spc="-160"/>
              <a:t> </a:t>
            </a:r>
            <a:r>
              <a:rPr dirty="0" spc="530"/>
              <a:t>FOLLOWED</a:t>
            </a:r>
            <a:r>
              <a:rPr dirty="0" spc="-160"/>
              <a:t> </a:t>
            </a:r>
            <a:r>
              <a:rPr dirty="0" spc="490"/>
              <a:t>TO</a:t>
            </a:r>
            <a:r>
              <a:rPr dirty="0" spc="-165"/>
              <a:t> </a:t>
            </a:r>
            <a:r>
              <a:rPr dirty="0" spc="500"/>
              <a:t>CHECK</a:t>
            </a:r>
            <a:r>
              <a:rPr dirty="0" spc="-165"/>
              <a:t> </a:t>
            </a:r>
            <a:r>
              <a:rPr dirty="0" spc="325"/>
              <a:t>IF</a:t>
            </a:r>
            <a:r>
              <a:rPr dirty="0" spc="-160"/>
              <a:t> </a:t>
            </a:r>
            <a:r>
              <a:rPr dirty="0" spc="470"/>
              <a:t>ITEM</a:t>
            </a:r>
            <a:r>
              <a:rPr dirty="0" spc="-165"/>
              <a:t> </a:t>
            </a:r>
            <a:r>
              <a:rPr dirty="0" spc="265"/>
              <a:t>IS</a:t>
            </a:r>
            <a:r>
              <a:rPr dirty="0" spc="-160"/>
              <a:t> </a:t>
            </a:r>
            <a:r>
              <a:rPr dirty="0" spc="420"/>
              <a:t>BEING  </a:t>
            </a:r>
            <a:r>
              <a:rPr dirty="0" spc="560"/>
              <a:t>MOVED </a:t>
            </a:r>
            <a:r>
              <a:rPr dirty="0" spc="500"/>
              <a:t>FROM </a:t>
            </a:r>
            <a:r>
              <a:rPr dirty="0" spc="390"/>
              <a:t>OR </a:t>
            </a:r>
            <a:r>
              <a:rPr dirty="0" spc="490"/>
              <a:t>TO </a:t>
            </a:r>
            <a:r>
              <a:rPr dirty="0" spc="459"/>
              <a:t>THE </a:t>
            </a:r>
            <a:r>
              <a:rPr dirty="0" spc="425"/>
              <a:t>SHELF </a:t>
            </a:r>
            <a:r>
              <a:rPr dirty="0" spc="265"/>
              <a:t>IS </a:t>
            </a:r>
            <a:r>
              <a:rPr dirty="0" spc="400"/>
              <a:t>BY </a:t>
            </a:r>
            <a:r>
              <a:rPr dirty="0" spc="440"/>
              <a:t>MEASURING </a:t>
            </a:r>
            <a:r>
              <a:rPr dirty="0" spc="330"/>
              <a:t>ITS  </a:t>
            </a:r>
            <a:r>
              <a:rPr dirty="0" spc="430"/>
              <a:t>WEIGHT.</a:t>
            </a:r>
            <a:r>
              <a:rPr dirty="0" spc="-165"/>
              <a:t> </a:t>
            </a:r>
            <a:r>
              <a:rPr dirty="0" spc="459"/>
              <a:t>THE</a:t>
            </a:r>
            <a:r>
              <a:rPr dirty="0" spc="-160"/>
              <a:t> </a:t>
            </a:r>
            <a:r>
              <a:rPr dirty="0" spc="484"/>
              <a:t>WEIGHT</a:t>
            </a:r>
            <a:r>
              <a:rPr dirty="0" spc="-160"/>
              <a:t> </a:t>
            </a:r>
            <a:r>
              <a:rPr dirty="0" spc="445"/>
              <a:t>OF</a:t>
            </a:r>
            <a:r>
              <a:rPr dirty="0" spc="-165"/>
              <a:t> </a:t>
            </a:r>
            <a:r>
              <a:rPr dirty="0" spc="459"/>
              <a:t>THE</a:t>
            </a:r>
            <a:r>
              <a:rPr dirty="0" spc="-160"/>
              <a:t> </a:t>
            </a:r>
            <a:r>
              <a:rPr dirty="0" spc="425"/>
              <a:t>SHELF</a:t>
            </a:r>
            <a:r>
              <a:rPr dirty="0" spc="-160"/>
              <a:t> </a:t>
            </a:r>
            <a:r>
              <a:rPr dirty="0" spc="500"/>
              <a:t>AT</a:t>
            </a:r>
            <a:r>
              <a:rPr dirty="0" spc="-165"/>
              <a:t> </a:t>
            </a:r>
            <a:r>
              <a:rPr dirty="0" spc="420"/>
              <a:t>REAL</a:t>
            </a:r>
            <a:r>
              <a:rPr dirty="0" spc="-160"/>
              <a:t> </a:t>
            </a:r>
            <a:r>
              <a:rPr dirty="0" spc="470"/>
              <a:t>TIME</a:t>
            </a:r>
            <a:r>
              <a:rPr dirty="0" spc="-160"/>
              <a:t> </a:t>
            </a:r>
            <a:r>
              <a:rPr dirty="0" spc="585"/>
              <a:t>WOULD  </a:t>
            </a:r>
            <a:r>
              <a:rPr dirty="0" spc="355"/>
              <a:t>SUGGEST </a:t>
            </a:r>
            <a:r>
              <a:rPr dirty="0" spc="325"/>
              <a:t>IF </a:t>
            </a:r>
            <a:r>
              <a:rPr dirty="0" spc="525"/>
              <a:t>ANY </a:t>
            </a:r>
            <a:r>
              <a:rPr dirty="0" spc="470"/>
              <a:t>ITEM </a:t>
            </a:r>
            <a:r>
              <a:rPr dirty="0" spc="265"/>
              <a:t>IS </a:t>
            </a:r>
            <a:r>
              <a:rPr dirty="0" spc="480"/>
              <a:t>REMOVED </a:t>
            </a:r>
            <a:r>
              <a:rPr dirty="0" spc="390"/>
              <a:t>OR </a:t>
            </a:r>
            <a:r>
              <a:rPr dirty="0" spc="490"/>
              <a:t>ADDED TO </a:t>
            </a:r>
            <a:r>
              <a:rPr dirty="0" spc="280"/>
              <a:t>IT. </a:t>
            </a:r>
            <a:r>
              <a:rPr dirty="0" spc="405"/>
              <a:t>THIS  </a:t>
            </a:r>
            <a:r>
              <a:rPr dirty="0" spc="465"/>
              <a:t>CONCEPT</a:t>
            </a:r>
            <a:r>
              <a:rPr dirty="0" spc="-165"/>
              <a:t> </a:t>
            </a:r>
            <a:r>
              <a:rPr dirty="0" spc="585"/>
              <a:t>WOULD</a:t>
            </a:r>
            <a:r>
              <a:rPr dirty="0" spc="-160"/>
              <a:t> </a:t>
            </a:r>
            <a:r>
              <a:rPr dirty="0" spc="470"/>
              <a:t>ALSO</a:t>
            </a:r>
            <a:r>
              <a:rPr dirty="0" spc="-170"/>
              <a:t> </a:t>
            </a:r>
            <a:r>
              <a:rPr dirty="0" spc="455"/>
              <a:t>HELP</a:t>
            </a:r>
            <a:r>
              <a:rPr dirty="0" spc="-160"/>
              <a:t> </a:t>
            </a:r>
            <a:r>
              <a:rPr dirty="0" spc="395"/>
              <a:t>AS</a:t>
            </a:r>
            <a:r>
              <a:rPr dirty="0" spc="-160"/>
              <a:t> </a:t>
            </a:r>
            <a:r>
              <a:rPr dirty="0" spc="370"/>
              <a:t>IT</a:t>
            </a:r>
            <a:r>
              <a:rPr dirty="0" spc="-165"/>
              <a:t> </a:t>
            </a:r>
            <a:r>
              <a:rPr dirty="0" spc="585"/>
              <a:t>WOULD</a:t>
            </a:r>
            <a:r>
              <a:rPr dirty="0" spc="-160"/>
              <a:t> </a:t>
            </a:r>
            <a:r>
              <a:rPr dirty="0" spc="440"/>
              <a:t>SEND</a:t>
            </a:r>
            <a:r>
              <a:rPr dirty="0" spc="-160"/>
              <a:t> </a:t>
            </a:r>
            <a:r>
              <a:rPr dirty="0" spc="535"/>
              <a:t>A</a:t>
            </a:r>
            <a:r>
              <a:rPr dirty="0" spc="-165"/>
              <a:t> </a:t>
            </a:r>
            <a:r>
              <a:rPr dirty="0" spc="455"/>
              <a:t>PROMPT  </a:t>
            </a:r>
            <a:r>
              <a:rPr dirty="0" spc="490"/>
              <a:t>TO</a:t>
            </a:r>
            <a:r>
              <a:rPr dirty="0" spc="-165"/>
              <a:t> </a:t>
            </a:r>
            <a:r>
              <a:rPr dirty="0" spc="459"/>
              <a:t>THE</a:t>
            </a:r>
            <a:r>
              <a:rPr dirty="0" spc="-160"/>
              <a:t> </a:t>
            </a:r>
            <a:r>
              <a:rPr dirty="0" spc="370"/>
              <a:t>RETAILER</a:t>
            </a:r>
            <a:r>
              <a:rPr dirty="0" spc="-160"/>
              <a:t> </a:t>
            </a:r>
            <a:r>
              <a:rPr dirty="0" spc="495"/>
              <a:t>ONCE</a:t>
            </a:r>
            <a:r>
              <a:rPr dirty="0" spc="-160"/>
              <a:t> </a:t>
            </a:r>
            <a:r>
              <a:rPr dirty="0" spc="459"/>
              <a:t>THE</a:t>
            </a:r>
            <a:r>
              <a:rPr dirty="0" spc="-160"/>
              <a:t> </a:t>
            </a:r>
            <a:r>
              <a:rPr dirty="0" spc="484"/>
              <a:t>WEIGHT</a:t>
            </a:r>
            <a:r>
              <a:rPr dirty="0" spc="-160"/>
              <a:t> </a:t>
            </a:r>
            <a:r>
              <a:rPr dirty="0" spc="445"/>
              <a:t>OF</a:t>
            </a:r>
            <a:r>
              <a:rPr dirty="0" spc="-160"/>
              <a:t> </a:t>
            </a:r>
            <a:r>
              <a:rPr dirty="0" spc="459"/>
              <a:t>THE</a:t>
            </a:r>
            <a:r>
              <a:rPr dirty="0" spc="-160"/>
              <a:t> </a:t>
            </a:r>
            <a:r>
              <a:rPr dirty="0" spc="425"/>
              <a:t>SHELF</a:t>
            </a:r>
            <a:r>
              <a:rPr dirty="0" spc="-160"/>
              <a:t> </a:t>
            </a:r>
            <a:r>
              <a:rPr dirty="0" spc="365"/>
              <a:t>GOES  </a:t>
            </a:r>
            <a:r>
              <a:rPr dirty="0" spc="535"/>
              <a:t>BELOW</a:t>
            </a:r>
            <a:r>
              <a:rPr dirty="0" spc="-165"/>
              <a:t> </a:t>
            </a:r>
            <a:r>
              <a:rPr dirty="0" spc="535"/>
              <a:t>A</a:t>
            </a:r>
            <a:r>
              <a:rPr dirty="0" spc="-160"/>
              <a:t> </a:t>
            </a:r>
            <a:r>
              <a:rPr dirty="0" spc="415"/>
              <a:t>PARTICULAR</a:t>
            </a:r>
            <a:r>
              <a:rPr dirty="0" spc="-155"/>
              <a:t> </a:t>
            </a:r>
            <a:r>
              <a:rPr dirty="0" spc="425"/>
              <a:t>VALUE,</a:t>
            </a:r>
            <a:r>
              <a:rPr dirty="0" spc="-160"/>
              <a:t> </a:t>
            </a:r>
            <a:r>
              <a:rPr dirty="0" spc="385"/>
              <a:t>SUGGESTING</a:t>
            </a:r>
            <a:r>
              <a:rPr dirty="0" spc="-160"/>
              <a:t> </a:t>
            </a:r>
            <a:r>
              <a:rPr dirty="0" spc="525"/>
              <a:t>THAT</a:t>
            </a:r>
            <a:r>
              <a:rPr dirty="0" spc="-160"/>
              <a:t> </a:t>
            </a:r>
            <a:r>
              <a:rPr dirty="0" spc="459"/>
              <a:t>THE</a:t>
            </a:r>
            <a:r>
              <a:rPr dirty="0" spc="-155"/>
              <a:t> </a:t>
            </a:r>
            <a:r>
              <a:rPr dirty="0" spc="470"/>
              <a:t>ITEM  </a:t>
            </a:r>
            <a:r>
              <a:rPr dirty="0" spc="409"/>
              <a:t>NEEDS</a:t>
            </a:r>
            <a:r>
              <a:rPr dirty="0" spc="-160"/>
              <a:t> </a:t>
            </a:r>
            <a:r>
              <a:rPr dirty="0" spc="490"/>
              <a:t>TO</a:t>
            </a:r>
            <a:r>
              <a:rPr dirty="0" spc="-165"/>
              <a:t> </a:t>
            </a:r>
            <a:r>
              <a:rPr dirty="0" spc="370"/>
              <a:t>BE</a:t>
            </a:r>
            <a:r>
              <a:rPr dirty="0" spc="-160"/>
              <a:t> </a:t>
            </a:r>
            <a:r>
              <a:rPr dirty="0" spc="380"/>
              <a:t>RESTOCKED.</a:t>
            </a:r>
            <a:r>
              <a:rPr dirty="0" spc="-160"/>
              <a:t> </a:t>
            </a:r>
            <a:r>
              <a:rPr dirty="0" spc="515"/>
              <a:t>THEN</a:t>
            </a:r>
            <a:r>
              <a:rPr dirty="0" spc="-160"/>
              <a:t> </a:t>
            </a:r>
            <a:r>
              <a:rPr dirty="0" spc="570"/>
              <a:t>WE</a:t>
            </a:r>
            <a:r>
              <a:rPr dirty="0" spc="-160"/>
              <a:t> </a:t>
            </a:r>
            <a:r>
              <a:rPr dirty="0" spc="515"/>
              <a:t>HAVE</a:t>
            </a:r>
            <a:r>
              <a:rPr dirty="0" spc="-160"/>
              <a:t> </a:t>
            </a:r>
            <a:r>
              <a:rPr dirty="0" spc="380"/>
              <a:t>USED</a:t>
            </a:r>
            <a:r>
              <a:rPr dirty="0" spc="-160"/>
              <a:t> </a:t>
            </a:r>
            <a:r>
              <a:rPr dirty="0" spc="459"/>
              <a:t>THE</a:t>
            </a:r>
            <a:r>
              <a:rPr dirty="0" spc="-155"/>
              <a:t> </a:t>
            </a:r>
            <a:r>
              <a:rPr dirty="0" spc="409"/>
              <a:t>IDEA  </a:t>
            </a:r>
            <a:r>
              <a:rPr dirty="0" spc="445"/>
              <a:t>OF</a:t>
            </a:r>
            <a:r>
              <a:rPr dirty="0" spc="-150"/>
              <a:t> </a:t>
            </a:r>
            <a:r>
              <a:rPr dirty="0" spc="425"/>
              <a:t>RADIO</a:t>
            </a:r>
            <a:r>
              <a:rPr dirty="0" spc="-155"/>
              <a:t> </a:t>
            </a:r>
            <a:r>
              <a:rPr dirty="0" spc="409"/>
              <a:t>FREQUENCY</a:t>
            </a:r>
            <a:r>
              <a:rPr dirty="0" spc="-150"/>
              <a:t> </a:t>
            </a:r>
            <a:r>
              <a:rPr dirty="0" spc="505"/>
              <a:t>WAVES</a:t>
            </a:r>
            <a:r>
              <a:rPr dirty="0" spc="-145"/>
              <a:t> </a:t>
            </a:r>
            <a:r>
              <a:rPr dirty="0" spc="490"/>
              <a:t>TO</a:t>
            </a:r>
            <a:r>
              <a:rPr dirty="0" spc="-155"/>
              <a:t> </a:t>
            </a:r>
            <a:r>
              <a:rPr dirty="0" spc="425"/>
              <a:t>DETECT</a:t>
            </a:r>
            <a:r>
              <a:rPr dirty="0" spc="-150"/>
              <a:t> </a:t>
            </a:r>
            <a:r>
              <a:rPr dirty="0" spc="459"/>
              <a:t>THE	</a:t>
            </a:r>
            <a:r>
              <a:rPr dirty="0" spc="355"/>
              <a:t>TYPE </a:t>
            </a:r>
            <a:r>
              <a:rPr dirty="0" spc="445"/>
              <a:t>OF  </a:t>
            </a:r>
            <a:r>
              <a:rPr dirty="0" spc="470"/>
              <a:t>ITEM</a:t>
            </a:r>
            <a:r>
              <a:rPr dirty="0" spc="-165"/>
              <a:t> </a:t>
            </a:r>
            <a:r>
              <a:rPr dirty="0" spc="420"/>
              <a:t>BEING</a:t>
            </a:r>
            <a:r>
              <a:rPr dirty="0" spc="-165"/>
              <a:t> </a:t>
            </a:r>
            <a:r>
              <a:rPr dirty="0" spc="490"/>
              <a:t>ADDED</a:t>
            </a:r>
            <a:r>
              <a:rPr dirty="0" spc="-160"/>
              <a:t> </a:t>
            </a:r>
            <a:r>
              <a:rPr dirty="0" spc="490"/>
              <a:t>TO</a:t>
            </a:r>
            <a:r>
              <a:rPr dirty="0" spc="-165"/>
              <a:t> </a:t>
            </a:r>
            <a:r>
              <a:rPr dirty="0" spc="459"/>
              <a:t>THE</a:t>
            </a:r>
            <a:r>
              <a:rPr dirty="0" spc="-160"/>
              <a:t> </a:t>
            </a:r>
            <a:r>
              <a:rPr dirty="0" spc="440"/>
              <a:t>CART</a:t>
            </a:r>
            <a:r>
              <a:rPr dirty="0" spc="-160"/>
              <a:t> </a:t>
            </a:r>
            <a:r>
              <a:rPr dirty="0" spc="490"/>
              <a:t>TO</a:t>
            </a:r>
            <a:r>
              <a:rPr dirty="0" spc="-160"/>
              <a:t> </a:t>
            </a:r>
            <a:r>
              <a:rPr dirty="0" spc="490"/>
              <a:t>CALCULATE</a:t>
            </a:r>
            <a:r>
              <a:rPr dirty="0" spc="-160"/>
              <a:t> </a:t>
            </a:r>
            <a:r>
              <a:rPr dirty="0" spc="459"/>
              <a:t>THE</a:t>
            </a:r>
            <a:r>
              <a:rPr dirty="0" spc="-160"/>
              <a:t> </a:t>
            </a:r>
            <a:r>
              <a:rPr dirty="0" spc="475"/>
              <a:t>BILL  </a:t>
            </a:r>
            <a:r>
              <a:rPr dirty="0" spc="380"/>
              <a:t>EFFICIENTLY.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794875" y="0"/>
            <a:ext cx="177800" cy="6184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850" spc="125">
                <a:solidFill>
                  <a:srgbClr val="ECE6E1"/>
                </a:solidFill>
                <a:latin typeface="Arial"/>
                <a:cs typeface="Arial"/>
              </a:rPr>
              <a:t>.</a:t>
            </a:r>
            <a:endParaRPr sz="3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183"/>
            <a:ext cx="18130871" cy="10250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297678" y="1215713"/>
            <a:ext cx="4990465" cy="9071610"/>
          </a:xfrm>
          <a:custGeom>
            <a:avLst/>
            <a:gdLst/>
            <a:ahLst/>
            <a:cxnLst/>
            <a:rect l="l" t="t" r="r" b="b"/>
            <a:pathLst>
              <a:path w="4990465" h="9071610">
                <a:moveTo>
                  <a:pt x="4990321" y="9071287"/>
                </a:moveTo>
                <a:lnTo>
                  <a:pt x="0" y="9071287"/>
                </a:lnTo>
                <a:lnTo>
                  <a:pt x="4990322" y="0"/>
                </a:lnTo>
                <a:lnTo>
                  <a:pt x="4990321" y="9071287"/>
                </a:lnTo>
                <a:close/>
              </a:path>
            </a:pathLst>
          </a:custGeom>
          <a:solidFill>
            <a:srgbClr val="FF493A">
              <a:alpha val="8470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34356" y="0"/>
            <a:ext cx="6753859" cy="10287000"/>
          </a:xfrm>
          <a:custGeom>
            <a:avLst/>
            <a:gdLst/>
            <a:ahLst/>
            <a:cxnLst/>
            <a:rect l="l" t="t" r="r" b="b"/>
            <a:pathLst>
              <a:path w="6753859" h="10287000">
                <a:moveTo>
                  <a:pt x="0" y="0"/>
                </a:moveTo>
                <a:lnTo>
                  <a:pt x="6753643" y="0"/>
                </a:lnTo>
                <a:lnTo>
                  <a:pt x="6753643" y="10286999"/>
                </a:lnTo>
                <a:lnTo>
                  <a:pt x="6713511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1F20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62788" y="1087531"/>
            <a:ext cx="10749915" cy="113030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65"/>
              </a:spcBef>
            </a:pPr>
            <a:r>
              <a:rPr dirty="0" sz="3600" spc="565"/>
              <a:t>TECHNICAL</a:t>
            </a:r>
            <a:r>
              <a:rPr dirty="0" sz="3600" spc="-204"/>
              <a:t> </a:t>
            </a:r>
            <a:r>
              <a:rPr dirty="0" sz="3600" spc="445"/>
              <a:t>ASPECT</a:t>
            </a:r>
            <a:r>
              <a:rPr dirty="0" sz="3600" spc="-204"/>
              <a:t> </a:t>
            </a:r>
            <a:r>
              <a:rPr dirty="0" sz="3600" spc="505"/>
              <a:t>OF</a:t>
            </a:r>
            <a:r>
              <a:rPr dirty="0" sz="3600" spc="-204"/>
              <a:t> </a:t>
            </a:r>
            <a:r>
              <a:rPr dirty="0" sz="3600" spc="525"/>
              <a:t>THE</a:t>
            </a:r>
            <a:r>
              <a:rPr dirty="0" sz="3600" spc="-200"/>
              <a:t> </a:t>
            </a:r>
            <a:r>
              <a:rPr dirty="0" sz="3600" spc="425"/>
              <a:t>PROPOSED  </a:t>
            </a:r>
            <a:r>
              <a:rPr dirty="0" sz="3600" spc="480"/>
              <a:t>SOLUTION: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862788" y="2439650"/>
            <a:ext cx="10299065" cy="6079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300"/>
              </a:lnSpc>
              <a:spcBef>
                <a:spcPts val="100"/>
              </a:spcBef>
              <a:tabLst>
                <a:tab pos="5202555" algn="l"/>
              </a:tabLst>
            </a:pPr>
            <a:r>
              <a:rPr dirty="0" sz="3000" spc="490">
                <a:solidFill>
                  <a:srgbClr val="ECE6E1"/>
                </a:solidFill>
                <a:latin typeface="Arial"/>
                <a:cs typeface="Arial"/>
              </a:rPr>
              <a:t>IN </a:t>
            </a:r>
            <a:r>
              <a:rPr dirty="0" sz="3000" spc="484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3000" spc="580">
                <a:solidFill>
                  <a:srgbClr val="ECE6E1"/>
                </a:solidFill>
                <a:latin typeface="Arial"/>
                <a:cs typeface="Arial"/>
              </a:rPr>
              <a:t>COMMUNITY </a:t>
            </a:r>
            <a:r>
              <a:rPr dirty="0" sz="3000" spc="375">
                <a:solidFill>
                  <a:srgbClr val="ECE6E1"/>
                </a:solidFill>
                <a:latin typeface="Arial"/>
                <a:cs typeface="Arial"/>
              </a:rPr>
              <a:t>PERSPECTIVE, </a:t>
            </a:r>
            <a:r>
              <a:rPr dirty="0" sz="3000" spc="434">
                <a:solidFill>
                  <a:srgbClr val="ECE6E1"/>
                </a:solidFill>
                <a:latin typeface="Arial"/>
                <a:cs typeface="Arial"/>
              </a:rPr>
              <a:t>THIS  </a:t>
            </a:r>
            <a:r>
              <a:rPr dirty="0" sz="3000" spc="480">
                <a:solidFill>
                  <a:srgbClr val="ECE6E1"/>
                </a:solidFill>
                <a:latin typeface="Arial"/>
                <a:cs typeface="Arial"/>
              </a:rPr>
              <a:t>PROJECT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70">
                <a:solidFill>
                  <a:srgbClr val="ECE6E1"/>
                </a:solidFill>
                <a:latin typeface="Arial"/>
                <a:cs typeface="Arial"/>
              </a:rPr>
              <a:t>GRANTS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70">
                <a:solidFill>
                  <a:srgbClr val="ECE6E1"/>
                </a:solidFill>
                <a:latin typeface="Arial"/>
                <a:cs typeface="Arial"/>
              </a:rPr>
              <a:t>OBVIOUS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25">
                <a:solidFill>
                  <a:srgbClr val="ECE6E1"/>
                </a:solidFill>
                <a:latin typeface="Arial"/>
                <a:cs typeface="Arial"/>
              </a:rPr>
              <a:t>BENEFITS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05">
                <a:solidFill>
                  <a:srgbClr val="ECE6E1"/>
                </a:solidFill>
                <a:latin typeface="Arial"/>
                <a:cs typeface="Arial"/>
              </a:rPr>
              <a:t>AS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390">
                <a:solidFill>
                  <a:srgbClr val="ECE6E1"/>
                </a:solidFill>
                <a:latin typeface="Arial"/>
                <a:cs typeface="Arial"/>
              </a:rPr>
              <a:t>IT  </a:t>
            </a:r>
            <a:r>
              <a:rPr dirty="0" sz="3000" spc="490">
                <a:solidFill>
                  <a:srgbClr val="ECE6E1"/>
                </a:solidFill>
                <a:latin typeface="Arial"/>
                <a:cs typeface="Arial"/>
              </a:rPr>
              <a:t>HAS </a:t>
            </a:r>
            <a:r>
              <a:rPr dirty="0" sz="3000" spc="484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3000" spc="495">
                <a:solidFill>
                  <a:srgbClr val="ECE6E1"/>
                </a:solidFill>
                <a:latin typeface="Arial"/>
                <a:cs typeface="Arial"/>
              </a:rPr>
              <a:t>POTENTIAL TO </a:t>
            </a:r>
            <a:r>
              <a:rPr dirty="0" sz="3000" spc="409">
                <a:solidFill>
                  <a:srgbClr val="ECE6E1"/>
                </a:solidFill>
                <a:latin typeface="Arial"/>
                <a:cs typeface="Arial"/>
              </a:rPr>
              <a:t>DECREASE  </a:t>
            </a:r>
            <a:r>
              <a:rPr dirty="0" sz="3000" spc="475">
                <a:solidFill>
                  <a:srgbClr val="ECE6E1"/>
                </a:solidFill>
                <a:latin typeface="Arial"/>
                <a:cs typeface="Arial"/>
              </a:rPr>
              <a:t>SIGNIFICANTLY </a:t>
            </a:r>
            <a:r>
              <a:rPr dirty="0" sz="3000" spc="484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3000" spc="470">
                <a:solidFill>
                  <a:srgbClr val="ECE6E1"/>
                </a:solidFill>
                <a:latin typeface="Arial"/>
                <a:cs typeface="Arial"/>
              </a:rPr>
              <a:t>QUEUING </a:t>
            </a:r>
            <a:r>
              <a:rPr dirty="0" sz="3000" spc="495">
                <a:solidFill>
                  <a:srgbClr val="ECE6E1"/>
                </a:solidFill>
                <a:latin typeface="Arial"/>
                <a:cs typeface="Arial"/>
              </a:rPr>
              <a:t>TIME </a:t>
            </a:r>
            <a:r>
              <a:rPr dirty="0" sz="3000" spc="455">
                <a:solidFill>
                  <a:srgbClr val="ECE6E1"/>
                </a:solidFill>
                <a:latin typeface="Arial"/>
                <a:cs typeface="Arial"/>
              </a:rPr>
              <a:t>OF  </a:t>
            </a:r>
            <a:r>
              <a:rPr dirty="0" sz="3000" spc="459">
                <a:solidFill>
                  <a:srgbClr val="ECE6E1"/>
                </a:solidFill>
                <a:latin typeface="Arial"/>
                <a:cs typeface="Arial"/>
              </a:rPr>
              <a:t>CUSTOMERS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605">
                <a:solidFill>
                  <a:srgbClr val="ECE6E1"/>
                </a:solidFill>
                <a:latin typeface="Arial"/>
                <a:cs typeface="Arial"/>
              </a:rPr>
              <a:t>AND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50">
                <a:solidFill>
                  <a:srgbClr val="ECE6E1"/>
                </a:solidFill>
                <a:latin typeface="Arial"/>
                <a:cs typeface="Arial"/>
              </a:rPr>
              <a:t>SAVE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620">
                <a:solidFill>
                  <a:srgbClr val="ECE6E1"/>
                </a:solidFill>
                <a:latin typeface="Arial"/>
                <a:cs typeface="Arial"/>
              </a:rPr>
              <a:t>MUCH</a:t>
            </a:r>
            <a:r>
              <a:rPr dirty="0" sz="3000" spc="-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55">
                <a:solidFill>
                  <a:srgbClr val="ECE6E1"/>
                </a:solidFill>
                <a:latin typeface="Arial"/>
                <a:cs typeface="Arial"/>
              </a:rPr>
              <a:t>OF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395">
                <a:solidFill>
                  <a:srgbClr val="ECE6E1"/>
                </a:solidFill>
                <a:latin typeface="Arial"/>
                <a:cs typeface="Arial"/>
              </a:rPr>
              <a:t>PRECIOUS  </a:t>
            </a:r>
            <a:r>
              <a:rPr dirty="0" sz="3000" spc="495">
                <a:solidFill>
                  <a:srgbClr val="ECE6E1"/>
                </a:solidFill>
                <a:latin typeface="Arial"/>
                <a:cs typeface="Arial"/>
              </a:rPr>
              <a:t>TIME </a:t>
            </a:r>
            <a:r>
              <a:rPr dirty="0" sz="3000" spc="455">
                <a:solidFill>
                  <a:srgbClr val="ECE6E1"/>
                </a:solidFill>
                <a:latin typeface="Arial"/>
                <a:cs typeface="Arial"/>
              </a:rPr>
              <a:t>OF </a:t>
            </a:r>
            <a:r>
              <a:rPr dirty="0" sz="3000" spc="400">
                <a:solidFill>
                  <a:srgbClr val="ECE6E1"/>
                </a:solidFill>
                <a:latin typeface="Arial"/>
                <a:cs typeface="Arial"/>
              </a:rPr>
              <a:t>EVERY </a:t>
            </a:r>
            <a:r>
              <a:rPr dirty="0" sz="3000" spc="515">
                <a:solidFill>
                  <a:srgbClr val="ECE6E1"/>
                </a:solidFill>
                <a:latin typeface="Arial"/>
                <a:cs typeface="Arial"/>
              </a:rPr>
              <a:t>INDIVIDUAL </a:t>
            </a:r>
            <a:r>
              <a:rPr dirty="0" sz="3000" spc="385">
                <a:solidFill>
                  <a:srgbClr val="ECE6E1"/>
                </a:solidFill>
                <a:latin typeface="Arial"/>
                <a:cs typeface="Arial"/>
              </a:rPr>
              <a:t>SHOPPER.IT  </a:t>
            </a:r>
            <a:r>
              <a:rPr dirty="0" sz="3000" spc="500">
                <a:solidFill>
                  <a:srgbClr val="ECE6E1"/>
                </a:solidFill>
                <a:latin typeface="Arial"/>
                <a:cs typeface="Arial"/>
              </a:rPr>
              <a:t>ALSO </a:t>
            </a:r>
            <a:r>
              <a:rPr dirty="0" sz="3000" spc="450">
                <a:solidFill>
                  <a:srgbClr val="ECE6E1"/>
                </a:solidFill>
                <a:latin typeface="Arial"/>
                <a:cs typeface="Arial"/>
              </a:rPr>
              <a:t>HELPS </a:t>
            </a:r>
            <a:r>
              <a:rPr dirty="0" sz="3000" spc="490">
                <a:solidFill>
                  <a:srgbClr val="ECE6E1"/>
                </a:solidFill>
                <a:latin typeface="Arial"/>
                <a:cs typeface="Arial"/>
              </a:rPr>
              <a:t>IN </a:t>
            </a:r>
            <a:r>
              <a:rPr dirty="0" sz="3000" spc="475">
                <a:solidFill>
                  <a:srgbClr val="ECE6E1"/>
                </a:solidFill>
                <a:latin typeface="Arial"/>
                <a:cs typeface="Arial"/>
              </a:rPr>
              <a:t>GIVING </a:t>
            </a:r>
            <a:r>
              <a:rPr dirty="0" sz="3000" spc="484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3000" spc="450">
                <a:solidFill>
                  <a:srgbClr val="ECE6E1"/>
                </a:solidFill>
                <a:latin typeface="Arial"/>
                <a:cs typeface="Arial"/>
              </a:rPr>
              <a:t>REAL </a:t>
            </a:r>
            <a:r>
              <a:rPr dirty="0" sz="3000" spc="495">
                <a:solidFill>
                  <a:srgbClr val="ECE6E1"/>
                </a:solidFill>
                <a:latin typeface="Arial"/>
                <a:cs typeface="Arial"/>
              </a:rPr>
              <a:t>TIME  </a:t>
            </a:r>
            <a:r>
              <a:rPr dirty="0" sz="3000" spc="440">
                <a:solidFill>
                  <a:srgbClr val="ECE6E1"/>
                </a:solidFill>
                <a:latin typeface="Arial"/>
                <a:cs typeface="Arial"/>
              </a:rPr>
              <a:t>UPDATES</a:t>
            </a:r>
            <a:r>
              <a:rPr dirty="0" sz="3000" spc="-1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509">
                <a:solidFill>
                  <a:srgbClr val="ECE6E1"/>
                </a:solidFill>
                <a:latin typeface="Arial"/>
                <a:cs typeface="Arial"/>
              </a:rPr>
              <a:t>ABOUT</a:t>
            </a:r>
            <a:r>
              <a:rPr dirty="0" sz="3000" spc="-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84">
                <a:solidFill>
                  <a:srgbClr val="ECE6E1"/>
                </a:solidFill>
                <a:latin typeface="Arial"/>
                <a:cs typeface="Arial"/>
              </a:rPr>
              <a:t>THE	THINGS </a:t>
            </a:r>
            <a:r>
              <a:rPr dirty="0" sz="3000" spc="550">
                <a:solidFill>
                  <a:srgbClr val="ECE6E1"/>
                </a:solidFill>
                <a:latin typeface="Arial"/>
                <a:cs typeface="Arial"/>
              </a:rPr>
              <a:t>THAT </a:t>
            </a:r>
            <a:r>
              <a:rPr dirty="0" sz="3000" spc="390">
                <a:solidFill>
                  <a:srgbClr val="ECE6E1"/>
                </a:solidFill>
                <a:latin typeface="Arial"/>
                <a:cs typeface="Arial"/>
              </a:rPr>
              <a:t>ARE  </a:t>
            </a:r>
            <a:r>
              <a:rPr dirty="0" sz="3000" spc="405">
                <a:solidFill>
                  <a:srgbClr val="ECE6E1"/>
                </a:solidFill>
                <a:latin typeface="Arial"/>
                <a:cs typeface="Arial"/>
              </a:rPr>
              <a:t>PRESENT </a:t>
            </a:r>
            <a:r>
              <a:rPr dirty="0" sz="3000" spc="490">
                <a:solidFill>
                  <a:srgbClr val="ECE6E1"/>
                </a:solidFill>
                <a:latin typeface="Arial"/>
                <a:cs typeface="Arial"/>
              </a:rPr>
              <a:t>IN </a:t>
            </a:r>
            <a:r>
              <a:rPr dirty="0" sz="3000" spc="484">
                <a:solidFill>
                  <a:srgbClr val="ECE6E1"/>
                </a:solidFill>
                <a:latin typeface="Arial"/>
                <a:cs typeface="Arial"/>
              </a:rPr>
              <a:t>THE </a:t>
            </a:r>
            <a:r>
              <a:rPr dirty="0" sz="3000" spc="555">
                <a:solidFill>
                  <a:srgbClr val="ECE6E1"/>
                </a:solidFill>
                <a:latin typeface="Arial"/>
                <a:cs typeface="Arial"/>
              </a:rPr>
              <a:t>MART </a:t>
            </a:r>
            <a:r>
              <a:rPr dirty="0" sz="3000" spc="400">
                <a:solidFill>
                  <a:srgbClr val="ECE6E1"/>
                </a:solidFill>
                <a:latin typeface="Arial"/>
                <a:cs typeface="Arial"/>
              </a:rPr>
              <a:t>OR </a:t>
            </a:r>
            <a:r>
              <a:rPr dirty="0" sz="3000" spc="484">
                <a:solidFill>
                  <a:srgbClr val="ECE6E1"/>
                </a:solidFill>
                <a:latin typeface="Arial"/>
                <a:cs typeface="Arial"/>
              </a:rPr>
              <a:t>GOING </a:t>
            </a:r>
            <a:r>
              <a:rPr dirty="0" sz="3000" spc="490">
                <a:solidFill>
                  <a:srgbClr val="ECE6E1"/>
                </a:solidFill>
                <a:latin typeface="Arial"/>
                <a:cs typeface="Arial"/>
              </a:rPr>
              <a:t>OUT </a:t>
            </a:r>
            <a:r>
              <a:rPr dirty="0" sz="3000" spc="455">
                <a:solidFill>
                  <a:srgbClr val="ECE6E1"/>
                </a:solidFill>
                <a:latin typeface="Arial"/>
                <a:cs typeface="Arial"/>
              </a:rPr>
              <a:t>OF  </a:t>
            </a:r>
            <a:r>
              <a:rPr dirty="0" sz="3000" spc="445">
                <a:solidFill>
                  <a:srgbClr val="ECE6E1"/>
                </a:solidFill>
                <a:latin typeface="Arial"/>
                <a:cs typeface="Arial"/>
              </a:rPr>
              <a:t>STOCK.THIS </a:t>
            </a:r>
            <a:r>
              <a:rPr dirty="0" sz="3000" spc="610">
                <a:solidFill>
                  <a:srgbClr val="ECE6E1"/>
                </a:solidFill>
                <a:latin typeface="Arial"/>
                <a:cs typeface="Arial"/>
              </a:rPr>
              <a:t>WOULD </a:t>
            </a:r>
            <a:r>
              <a:rPr dirty="0" sz="3000" spc="385">
                <a:solidFill>
                  <a:srgbClr val="ECE6E1"/>
                </a:solidFill>
                <a:latin typeface="Arial"/>
                <a:cs typeface="Arial"/>
              </a:rPr>
              <a:t>BE </a:t>
            </a:r>
            <a:r>
              <a:rPr dirty="0" sz="3000" spc="495">
                <a:solidFill>
                  <a:srgbClr val="ECE6E1"/>
                </a:solidFill>
                <a:latin typeface="Arial"/>
                <a:cs typeface="Arial"/>
              </a:rPr>
              <a:t>HELPFUL </a:t>
            </a:r>
            <a:r>
              <a:rPr dirty="0" sz="3000" spc="409">
                <a:solidFill>
                  <a:srgbClr val="ECE6E1"/>
                </a:solidFill>
                <a:latin typeface="Arial"/>
                <a:cs typeface="Arial"/>
              </a:rPr>
              <a:t>FOR </a:t>
            </a:r>
            <a:r>
              <a:rPr dirty="0" sz="3000" spc="484">
                <a:solidFill>
                  <a:srgbClr val="ECE6E1"/>
                </a:solidFill>
                <a:latin typeface="Arial"/>
                <a:cs typeface="Arial"/>
              </a:rPr>
              <a:t>THE  </a:t>
            </a:r>
            <a:r>
              <a:rPr dirty="0" sz="3000" spc="545">
                <a:solidFill>
                  <a:srgbClr val="ECE6E1"/>
                </a:solidFill>
                <a:latin typeface="Arial"/>
                <a:cs typeface="Arial"/>
              </a:rPr>
              <a:t>OWNER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95">
                <a:solidFill>
                  <a:srgbClr val="ECE6E1"/>
                </a:solidFill>
                <a:latin typeface="Arial"/>
                <a:cs typeface="Arial"/>
              </a:rPr>
              <a:t>TO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05">
                <a:solidFill>
                  <a:srgbClr val="ECE6E1"/>
                </a:solidFill>
                <a:latin typeface="Arial"/>
                <a:cs typeface="Arial"/>
              </a:rPr>
              <a:t>KEEP</a:t>
            </a:r>
            <a:r>
              <a:rPr dirty="0" sz="3000" spc="-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505">
                <a:solidFill>
                  <a:srgbClr val="ECE6E1"/>
                </a:solidFill>
                <a:latin typeface="Arial"/>
                <a:cs typeface="Arial"/>
              </a:rPr>
              <a:t>A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505">
                <a:solidFill>
                  <a:srgbClr val="ECE6E1"/>
                </a:solidFill>
                <a:latin typeface="Arial"/>
                <a:cs typeface="Arial"/>
              </a:rPr>
              <a:t>TRACK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55">
                <a:solidFill>
                  <a:srgbClr val="ECE6E1"/>
                </a:solidFill>
                <a:latin typeface="Arial"/>
                <a:cs typeface="Arial"/>
              </a:rPr>
              <a:t>OF</a:t>
            </a:r>
            <a:r>
              <a:rPr dirty="0" sz="3000" spc="-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84">
                <a:solidFill>
                  <a:srgbClr val="ECE6E1"/>
                </a:solidFill>
                <a:latin typeface="Arial"/>
                <a:cs typeface="Arial"/>
              </a:rPr>
              <a:t>THE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59">
                <a:solidFill>
                  <a:srgbClr val="ECE6E1"/>
                </a:solidFill>
                <a:latin typeface="Arial"/>
                <a:cs typeface="Arial"/>
              </a:rPr>
              <a:t>ITEMS</a:t>
            </a:r>
            <a:r>
              <a:rPr dirty="0" sz="3000" spc="-15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490">
                <a:solidFill>
                  <a:srgbClr val="ECE6E1"/>
                </a:solidFill>
                <a:latin typeface="Arial"/>
                <a:cs typeface="Arial"/>
              </a:rPr>
              <a:t>IN  </a:t>
            </a:r>
            <a:r>
              <a:rPr dirty="0" sz="3000" spc="484">
                <a:solidFill>
                  <a:srgbClr val="ECE6E1"/>
                </a:solidFill>
                <a:latin typeface="Arial"/>
                <a:cs typeface="Arial"/>
              </a:rPr>
              <a:t>THE</a:t>
            </a:r>
            <a:r>
              <a:rPr dirty="0" sz="3000" spc="-20">
                <a:solidFill>
                  <a:srgbClr val="ECE6E1"/>
                </a:solidFill>
                <a:latin typeface="Arial"/>
                <a:cs typeface="Arial"/>
              </a:rPr>
              <a:t> </a:t>
            </a:r>
            <a:r>
              <a:rPr dirty="0" sz="3000" spc="355">
                <a:solidFill>
                  <a:srgbClr val="ECE6E1"/>
                </a:solidFill>
                <a:latin typeface="Arial"/>
                <a:cs typeface="Arial"/>
              </a:rPr>
              <a:t>STORE.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amrit raj</dc:creator>
  <cp:keywords>DADOTj4qGaE,BADG9YzUTuw</cp:keywords>
  <dc:title>Start It Up!</dc:title>
  <dcterms:created xsi:type="dcterms:W3CDTF">2019-01-14T18:03:39Z</dcterms:created>
  <dcterms:modified xsi:type="dcterms:W3CDTF">2019-01-14T18:03:39Z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2019-01-14T00:00:00Z</vt:filetime>
  </property>
  <property fmtid="{D5CDD505-2E9C-101B-9397-08002B2CF9AE}" pid="3" name="Creator">
    <vt:lpwstr>Canva</vt:lpwstr>
  </property>
  <property fmtid="{D5CDD505-2E9C-101B-9397-08002B2CF9AE}" pid="4" name="LastSaved">
    <vt:filetime>2019-01-14T00:00:00Z</vt:filetime>
  </property>
</Properties>
</file>